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4" r:id="rId2"/>
    <p:sldId id="296" r:id="rId3"/>
    <p:sldId id="415" r:id="rId4"/>
    <p:sldId id="416" r:id="rId5"/>
    <p:sldId id="431" r:id="rId6"/>
    <p:sldId id="417" r:id="rId7"/>
    <p:sldId id="418" r:id="rId8"/>
    <p:sldId id="419" r:id="rId9"/>
    <p:sldId id="420" r:id="rId10"/>
    <p:sldId id="421" r:id="rId11"/>
    <p:sldId id="422" r:id="rId12"/>
    <p:sldId id="423" r:id="rId13"/>
    <p:sldId id="425" r:id="rId14"/>
    <p:sldId id="432" r:id="rId15"/>
    <p:sldId id="439" r:id="rId16"/>
    <p:sldId id="433" r:id="rId17"/>
    <p:sldId id="427" r:id="rId18"/>
    <p:sldId id="440" r:id="rId19"/>
    <p:sldId id="441" r:id="rId20"/>
    <p:sldId id="444" r:id="rId21"/>
    <p:sldId id="445" r:id="rId22"/>
    <p:sldId id="446" r:id="rId23"/>
    <p:sldId id="434" r:id="rId24"/>
    <p:sldId id="435" r:id="rId25"/>
    <p:sldId id="436" r:id="rId26"/>
    <p:sldId id="437" r:id="rId27"/>
    <p:sldId id="438" r:id="rId28"/>
    <p:sldId id="442" r:id="rId29"/>
    <p:sldId id="443" r:id="rId30"/>
    <p:sldId id="447" r:id="rId31"/>
    <p:sldId id="429" r:id="rId32"/>
    <p:sldId id="448"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o Damas" initials="JD" lastIdx="4" clrIdx="0">
    <p:extLst>
      <p:ext uri="{19B8F6BF-5375-455C-9EA6-DF929625EA0E}">
        <p15:presenceInfo xmlns:p15="http://schemas.microsoft.com/office/powerpoint/2012/main" userId="S::joao@apnic.net::ff437f1a-2e10-44d4-93ee-1b7ba3e35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63CC"/>
    <a:srgbClr val="DA2D03"/>
    <a:srgbClr val="FF9800"/>
    <a:srgbClr val="7F39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p:restoredTop sz="94671"/>
  </p:normalViewPr>
  <p:slideViewPr>
    <p:cSldViewPr snapToGrid="0" snapToObjects="1">
      <p:cViewPr varScale="1">
        <p:scale>
          <a:sx n="173" d="100"/>
          <a:sy n="173" d="100"/>
        </p:scale>
        <p:origin x="88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1DC4D-EE44-934C-876F-AAB80317F076}" type="datetimeFigureOut">
              <a:rPr lang="en-AU" smtClean="0"/>
              <a:t>18/5/21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7193-5237-D742-B6EC-D476477BC1C9}" type="slidenum">
              <a:rPr lang="en-AU" smtClean="0"/>
              <a:t>‹#›</a:t>
            </a:fld>
            <a:endParaRPr lang="en-AU"/>
          </a:p>
        </p:txBody>
      </p:sp>
    </p:spTree>
    <p:extLst>
      <p:ext uri="{BB962C8B-B14F-4D97-AF65-F5344CB8AC3E}">
        <p14:creationId xmlns:p14="http://schemas.microsoft.com/office/powerpoint/2010/main" val="8805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E062-FBCD-CF45-9210-8CA3D27B5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12546BEC-F9AC-F040-93ED-BF2F4BB9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DB141840-7EB5-1B47-85F4-68B63B662507}"/>
              </a:ext>
            </a:extLst>
          </p:cNvPr>
          <p:cNvSpPr>
            <a:spLocks noGrp="1"/>
          </p:cNvSpPr>
          <p:nvPr>
            <p:ph type="dt" sz="half" idx="10"/>
          </p:nvPr>
        </p:nvSpPr>
        <p:spPr/>
        <p:txBody>
          <a:bodyPr/>
          <a:lstStyle/>
          <a:p>
            <a:fld id="{FFB8583A-DDCB-394D-8DC8-58AC635D702A}" type="datetime1">
              <a:rPr lang="en-AU" smtClean="0"/>
              <a:t>18/5/21</a:t>
            </a:fld>
            <a:endParaRPr lang="en-AU"/>
          </a:p>
        </p:txBody>
      </p:sp>
      <p:sp>
        <p:nvSpPr>
          <p:cNvPr id="5" name="Footer Placeholder 4">
            <a:extLst>
              <a:ext uri="{FF2B5EF4-FFF2-40B4-BE49-F238E27FC236}">
                <a16:creationId xmlns:a16="http://schemas.microsoft.com/office/drawing/2014/main" id="{987EEB69-58D6-004D-A549-BBF0C9CCA8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1ED525-8EE4-A242-B53F-AECF1B207DAA}"/>
              </a:ext>
            </a:extLst>
          </p:cNvPr>
          <p:cNvSpPr>
            <a:spLocks noGrp="1"/>
          </p:cNvSpPr>
          <p:nvPr>
            <p:ph type="sldNum" sz="quarter" idx="12"/>
          </p:nvPr>
        </p:nvSpPr>
        <p:spPr/>
        <p:txBody>
          <a:bodyPr/>
          <a:lstStyle/>
          <a:p>
            <a:fld id="{652E326F-2974-0E46-BE41-4A2DFAACED48}" type="slidenum">
              <a:rPr lang="en-AU" smtClean="0"/>
              <a:t>‹#›</a:t>
            </a:fld>
            <a:endParaRPr lang="en-AU" dirty="0"/>
          </a:p>
        </p:txBody>
      </p:sp>
    </p:spTree>
    <p:extLst>
      <p:ext uri="{BB962C8B-B14F-4D97-AF65-F5344CB8AC3E}">
        <p14:creationId xmlns:p14="http://schemas.microsoft.com/office/powerpoint/2010/main" val="244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75CB-5DC8-9F48-9A35-597D1E179002}"/>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FD187EF-86DF-3B40-A8E8-17F177A71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0B5CC07-05A6-9A45-8B62-87CB00CD7266}"/>
              </a:ext>
            </a:extLst>
          </p:cNvPr>
          <p:cNvSpPr>
            <a:spLocks noGrp="1"/>
          </p:cNvSpPr>
          <p:nvPr>
            <p:ph type="dt" sz="half" idx="10"/>
          </p:nvPr>
        </p:nvSpPr>
        <p:spPr/>
        <p:txBody>
          <a:bodyPr/>
          <a:lstStyle/>
          <a:p>
            <a:fld id="{296E54B1-33C2-EB4A-8067-34A8CC5FD45E}" type="datetime1">
              <a:rPr lang="en-AU" smtClean="0"/>
              <a:t>18/5/21</a:t>
            </a:fld>
            <a:endParaRPr lang="en-AU"/>
          </a:p>
        </p:txBody>
      </p:sp>
      <p:sp>
        <p:nvSpPr>
          <p:cNvPr id="5" name="Footer Placeholder 4">
            <a:extLst>
              <a:ext uri="{FF2B5EF4-FFF2-40B4-BE49-F238E27FC236}">
                <a16:creationId xmlns:a16="http://schemas.microsoft.com/office/drawing/2014/main" id="{D8462655-2300-1D4F-96CA-A36DB2695C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040386-FDE8-3447-BBF0-15359EFD8C26}"/>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505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F10C2E-5B52-614F-8821-AC8920014D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F87302C-A092-AD43-B1AE-76607EA382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F4B61AB-A506-7A4E-8B85-6016AA235CF6}"/>
              </a:ext>
            </a:extLst>
          </p:cNvPr>
          <p:cNvSpPr>
            <a:spLocks noGrp="1"/>
          </p:cNvSpPr>
          <p:nvPr>
            <p:ph type="dt" sz="half" idx="10"/>
          </p:nvPr>
        </p:nvSpPr>
        <p:spPr/>
        <p:txBody>
          <a:bodyPr/>
          <a:lstStyle/>
          <a:p>
            <a:fld id="{B9EA5931-6118-8845-B3E6-19D338490EB6}" type="datetime1">
              <a:rPr lang="en-AU" smtClean="0"/>
              <a:t>18/5/21</a:t>
            </a:fld>
            <a:endParaRPr lang="en-AU"/>
          </a:p>
        </p:txBody>
      </p:sp>
      <p:sp>
        <p:nvSpPr>
          <p:cNvPr id="5" name="Footer Placeholder 4">
            <a:extLst>
              <a:ext uri="{FF2B5EF4-FFF2-40B4-BE49-F238E27FC236}">
                <a16:creationId xmlns:a16="http://schemas.microsoft.com/office/drawing/2014/main" id="{ECB55E81-79B8-6E49-A004-0220E21520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F8B67F4-D592-B347-AC3F-37B6B219A23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0986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8D87-46A1-3B42-816B-85003A96352F}"/>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EFF9FAEA-5CA0-AF4B-91EC-62DFFEC3D0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9CEEF80D-6D90-D844-B095-39D71A3C6C8E}"/>
              </a:ext>
            </a:extLst>
          </p:cNvPr>
          <p:cNvSpPr>
            <a:spLocks noGrp="1"/>
          </p:cNvSpPr>
          <p:nvPr>
            <p:ph type="dt" sz="half" idx="10"/>
          </p:nvPr>
        </p:nvSpPr>
        <p:spPr/>
        <p:txBody>
          <a:bodyPr/>
          <a:lstStyle/>
          <a:p>
            <a:fld id="{92C4CF23-3AF8-194E-80CE-7C5D7BCF857A}" type="datetime1">
              <a:rPr lang="en-AU" smtClean="0"/>
              <a:t>18/5/21</a:t>
            </a:fld>
            <a:endParaRPr lang="en-AU"/>
          </a:p>
        </p:txBody>
      </p:sp>
      <p:sp>
        <p:nvSpPr>
          <p:cNvPr id="5" name="Footer Placeholder 4">
            <a:extLst>
              <a:ext uri="{FF2B5EF4-FFF2-40B4-BE49-F238E27FC236}">
                <a16:creationId xmlns:a16="http://schemas.microsoft.com/office/drawing/2014/main" id="{4587A117-56A8-A740-B5DC-881BF6F174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083C3-1613-0C42-BE6E-1D5AAE63E8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893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0820-34C6-9248-AF8A-0C733DE45A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8CE1159-116C-C447-972E-E19D51BCF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ED4801-083B-2B4A-BF42-DA27F8A5A7D7}"/>
              </a:ext>
            </a:extLst>
          </p:cNvPr>
          <p:cNvSpPr>
            <a:spLocks noGrp="1"/>
          </p:cNvSpPr>
          <p:nvPr>
            <p:ph type="dt" sz="half" idx="10"/>
          </p:nvPr>
        </p:nvSpPr>
        <p:spPr/>
        <p:txBody>
          <a:bodyPr/>
          <a:lstStyle/>
          <a:p>
            <a:fld id="{645E24A0-3D36-4241-85D1-F7209717FC07}" type="datetime1">
              <a:rPr lang="en-AU" smtClean="0"/>
              <a:t>18/5/21</a:t>
            </a:fld>
            <a:endParaRPr lang="en-AU"/>
          </a:p>
        </p:txBody>
      </p:sp>
      <p:sp>
        <p:nvSpPr>
          <p:cNvPr id="5" name="Footer Placeholder 4">
            <a:extLst>
              <a:ext uri="{FF2B5EF4-FFF2-40B4-BE49-F238E27FC236}">
                <a16:creationId xmlns:a16="http://schemas.microsoft.com/office/drawing/2014/main" id="{39C060E7-031A-9143-82D9-3A548D2A7E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06B2B-8315-014C-A623-DFF043F70E80}"/>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6762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B373-E990-774F-A8D7-C7A962CF428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6CE920B-181E-0340-8F3C-865E7A5190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41430DC-51FA-5544-B6BA-13E354CDC5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68B5D31F-61AE-0443-9DA5-112A6A9E9DB3}"/>
              </a:ext>
            </a:extLst>
          </p:cNvPr>
          <p:cNvSpPr>
            <a:spLocks noGrp="1"/>
          </p:cNvSpPr>
          <p:nvPr>
            <p:ph type="dt" sz="half" idx="10"/>
          </p:nvPr>
        </p:nvSpPr>
        <p:spPr/>
        <p:txBody>
          <a:bodyPr/>
          <a:lstStyle/>
          <a:p>
            <a:fld id="{841B8F35-0AA0-3442-AEA2-26E05C092996}" type="datetime1">
              <a:rPr lang="en-AU" smtClean="0"/>
              <a:t>18/5/21</a:t>
            </a:fld>
            <a:endParaRPr lang="en-AU"/>
          </a:p>
        </p:txBody>
      </p:sp>
      <p:sp>
        <p:nvSpPr>
          <p:cNvPr id="6" name="Footer Placeholder 5">
            <a:extLst>
              <a:ext uri="{FF2B5EF4-FFF2-40B4-BE49-F238E27FC236}">
                <a16:creationId xmlns:a16="http://schemas.microsoft.com/office/drawing/2014/main" id="{2821146B-5D99-C848-92EA-96E7943C00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E962EB-70DF-F445-93D3-C52F2E5B7015}"/>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313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DDFD-2E69-7448-A5B3-2268F04C3ED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CABDD01-C0E7-C242-A782-1EDB60FCA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D7078-7567-924E-A526-C30BA7538B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0195F9CC-ADFE-7B4E-A742-2ECFD10E0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33790-1FB6-9A49-B5B1-F9FFF46DA0A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8CFC484E-EDF2-8D4B-BAB4-1067857530B4}"/>
              </a:ext>
            </a:extLst>
          </p:cNvPr>
          <p:cNvSpPr>
            <a:spLocks noGrp="1"/>
          </p:cNvSpPr>
          <p:nvPr>
            <p:ph type="dt" sz="half" idx="10"/>
          </p:nvPr>
        </p:nvSpPr>
        <p:spPr/>
        <p:txBody>
          <a:bodyPr/>
          <a:lstStyle/>
          <a:p>
            <a:fld id="{02BC8B5C-7371-6B46-B3E4-E761ECF581B8}" type="datetime1">
              <a:rPr lang="en-AU" smtClean="0"/>
              <a:t>18/5/21</a:t>
            </a:fld>
            <a:endParaRPr lang="en-AU"/>
          </a:p>
        </p:txBody>
      </p:sp>
      <p:sp>
        <p:nvSpPr>
          <p:cNvPr id="8" name="Footer Placeholder 7">
            <a:extLst>
              <a:ext uri="{FF2B5EF4-FFF2-40B4-BE49-F238E27FC236}">
                <a16:creationId xmlns:a16="http://schemas.microsoft.com/office/drawing/2014/main" id="{10FCD24A-9FF5-714B-9B3D-BBB6BAE1AED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B13514B-ACC3-3144-90A8-B40709A95374}"/>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23061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36BE-634E-0949-BDA3-AB8673E688DE}"/>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3FDC11B-1470-E941-9BE5-11FF85B7ED48}"/>
              </a:ext>
            </a:extLst>
          </p:cNvPr>
          <p:cNvSpPr>
            <a:spLocks noGrp="1"/>
          </p:cNvSpPr>
          <p:nvPr>
            <p:ph type="dt" sz="half" idx="10"/>
          </p:nvPr>
        </p:nvSpPr>
        <p:spPr/>
        <p:txBody>
          <a:bodyPr/>
          <a:lstStyle/>
          <a:p>
            <a:fld id="{0BC37B43-57B2-B44D-9065-2324536E2DCC}" type="datetime1">
              <a:rPr lang="en-AU" smtClean="0"/>
              <a:t>18/5/21</a:t>
            </a:fld>
            <a:endParaRPr lang="en-AU"/>
          </a:p>
        </p:txBody>
      </p:sp>
      <p:sp>
        <p:nvSpPr>
          <p:cNvPr id="4" name="Footer Placeholder 3">
            <a:extLst>
              <a:ext uri="{FF2B5EF4-FFF2-40B4-BE49-F238E27FC236}">
                <a16:creationId xmlns:a16="http://schemas.microsoft.com/office/drawing/2014/main" id="{64FA3664-761B-2D4D-AE58-931F4BE343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1A54FB8-96A7-334C-8181-A4F0C1EC5463}"/>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23540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64870-AFDE-7040-94F4-B024A843A094}"/>
              </a:ext>
            </a:extLst>
          </p:cNvPr>
          <p:cNvSpPr>
            <a:spLocks noGrp="1"/>
          </p:cNvSpPr>
          <p:nvPr>
            <p:ph type="dt" sz="half" idx="10"/>
          </p:nvPr>
        </p:nvSpPr>
        <p:spPr/>
        <p:txBody>
          <a:bodyPr/>
          <a:lstStyle/>
          <a:p>
            <a:fld id="{17BAA92A-3172-0647-8A9B-7E63BC2EE2E4}" type="datetime1">
              <a:rPr lang="en-AU" smtClean="0"/>
              <a:t>18/5/21</a:t>
            </a:fld>
            <a:endParaRPr lang="en-AU"/>
          </a:p>
        </p:txBody>
      </p:sp>
      <p:sp>
        <p:nvSpPr>
          <p:cNvPr id="3" name="Footer Placeholder 2">
            <a:extLst>
              <a:ext uri="{FF2B5EF4-FFF2-40B4-BE49-F238E27FC236}">
                <a16:creationId xmlns:a16="http://schemas.microsoft.com/office/drawing/2014/main" id="{A399829B-CF06-264D-BCB9-2CCF63604D8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FAC6723-C10A-4947-BE81-CDFED2B92E3E}"/>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12635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BAE-9A7B-6E47-869C-232F99FFDA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4F2C2A00-D9DB-F94C-80C7-9370E6B7E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4222BEE-B459-024A-A826-015D891AD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807B53-31C1-D24E-8609-FDFC3DB98DBC}"/>
              </a:ext>
            </a:extLst>
          </p:cNvPr>
          <p:cNvSpPr>
            <a:spLocks noGrp="1"/>
          </p:cNvSpPr>
          <p:nvPr>
            <p:ph type="dt" sz="half" idx="10"/>
          </p:nvPr>
        </p:nvSpPr>
        <p:spPr/>
        <p:txBody>
          <a:bodyPr/>
          <a:lstStyle/>
          <a:p>
            <a:fld id="{4AE5C739-2156-1845-9553-D7CBBCA5ECBD}" type="datetime1">
              <a:rPr lang="en-AU" smtClean="0"/>
              <a:t>18/5/21</a:t>
            </a:fld>
            <a:endParaRPr lang="en-AU"/>
          </a:p>
        </p:txBody>
      </p:sp>
      <p:sp>
        <p:nvSpPr>
          <p:cNvPr id="6" name="Footer Placeholder 5">
            <a:extLst>
              <a:ext uri="{FF2B5EF4-FFF2-40B4-BE49-F238E27FC236}">
                <a16:creationId xmlns:a16="http://schemas.microsoft.com/office/drawing/2014/main" id="{8F189C65-CCA7-4343-A34D-5224BBC99D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318CA9-1612-C14A-8266-52DF9C5DD028}"/>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419721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32AA-FCF9-D246-A838-07709F4C0E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20971788-8A31-164F-A095-0A881BE9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0A17F44-3995-8545-809B-15266CBD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3B1D3-1387-5D44-B95B-2DC02B373D78}"/>
              </a:ext>
            </a:extLst>
          </p:cNvPr>
          <p:cNvSpPr>
            <a:spLocks noGrp="1"/>
          </p:cNvSpPr>
          <p:nvPr>
            <p:ph type="dt" sz="half" idx="10"/>
          </p:nvPr>
        </p:nvSpPr>
        <p:spPr/>
        <p:txBody>
          <a:bodyPr/>
          <a:lstStyle/>
          <a:p>
            <a:fld id="{1A25FE41-03C6-A34B-B13D-8E5C31CA0331}" type="datetime1">
              <a:rPr lang="en-AU" smtClean="0"/>
              <a:t>18/5/21</a:t>
            </a:fld>
            <a:endParaRPr lang="en-AU"/>
          </a:p>
        </p:txBody>
      </p:sp>
      <p:sp>
        <p:nvSpPr>
          <p:cNvPr id="6" name="Footer Placeholder 5">
            <a:extLst>
              <a:ext uri="{FF2B5EF4-FFF2-40B4-BE49-F238E27FC236}">
                <a16:creationId xmlns:a16="http://schemas.microsoft.com/office/drawing/2014/main" id="{8A049E5C-8B37-1644-AB99-B8FC31FFD9A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B482A52-D0D5-6142-94C4-B0DF58A3ADC2}"/>
              </a:ext>
            </a:extLst>
          </p:cNvPr>
          <p:cNvSpPr>
            <a:spLocks noGrp="1"/>
          </p:cNvSpPr>
          <p:nvPr>
            <p:ph type="sldNum" sz="quarter" idx="12"/>
          </p:nvPr>
        </p:nvSpPr>
        <p:spPr/>
        <p:txBody>
          <a:bodyPr/>
          <a:lstStyle/>
          <a:p>
            <a:fld id="{652E326F-2974-0E46-BE41-4A2DFAACED48}" type="slidenum">
              <a:rPr lang="en-AU" smtClean="0"/>
              <a:t>‹#›</a:t>
            </a:fld>
            <a:endParaRPr lang="en-AU"/>
          </a:p>
        </p:txBody>
      </p:sp>
    </p:spTree>
    <p:extLst>
      <p:ext uri="{BB962C8B-B14F-4D97-AF65-F5344CB8AC3E}">
        <p14:creationId xmlns:p14="http://schemas.microsoft.com/office/powerpoint/2010/main" val="384955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EF84-8CA1-5A4A-B32F-75A884FC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5CFFCB30-B7C9-6041-8A2C-7879D8C6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3B1F3F9F-E105-B843-BFEA-26F0BC8CD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17E4-64B0-1A46-A92E-756872CA24D9}" type="datetime1">
              <a:rPr lang="en-AU" smtClean="0"/>
              <a:t>18/5/21</a:t>
            </a:fld>
            <a:endParaRPr lang="en-AU"/>
          </a:p>
        </p:txBody>
      </p:sp>
      <p:sp>
        <p:nvSpPr>
          <p:cNvPr id="5" name="Footer Placeholder 4">
            <a:extLst>
              <a:ext uri="{FF2B5EF4-FFF2-40B4-BE49-F238E27FC236}">
                <a16:creationId xmlns:a16="http://schemas.microsoft.com/office/drawing/2014/main" id="{CF1CEAEC-6386-E14D-B1C2-DDF181BCF7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F6B69C-91E7-AB47-8533-C9418F39E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E326F-2974-0E46-BE41-4A2DFAACED48}" type="slidenum">
              <a:rPr lang="en-AU" smtClean="0"/>
              <a:t>‹#›</a:t>
            </a:fld>
            <a:endParaRPr lang="en-AU"/>
          </a:p>
        </p:txBody>
      </p:sp>
    </p:spTree>
    <p:extLst>
      <p:ext uri="{BB962C8B-B14F-4D97-AF65-F5344CB8AC3E}">
        <p14:creationId xmlns:p14="http://schemas.microsoft.com/office/powerpoint/2010/main" val="3997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33C-73BD-A642-8CBC-4C2E425B609E}"/>
              </a:ext>
            </a:extLst>
          </p:cNvPr>
          <p:cNvSpPr>
            <a:spLocks noGrp="1"/>
          </p:cNvSpPr>
          <p:nvPr>
            <p:ph type="ctrTitle"/>
          </p:nvPr>
        </p:nvSpPr>
        <p:spPr/>
        <p:txBody>
          <a:bodyPr>
            <a:normAutofit fontScale="90000"/>
          </a:bodyPr>
          <a:lstStyle/>
          <a:p>
            <a:r>
              <a:rPr lang="en-AU" dirty="0">
                <a:solidFill>
                  <a:schemeClr val="accent6">
                    <a:lumMod val="50000"/>
                  </a:schemeClr>
                </a:solidFill>
                <a:latin typeface="Powderfinger Type" panose="02020709070000000403" pitchFamily="49" charset="77"/>
              </a:rPr>
              <a:t>Measuring Recursive Resolver Centrality</a:t>
            </a:r>
            <a:br>
              <a:rPr lang="en-AU" dirty="0">
                <a:solidFill>
                  <a:schemeClr val="accent6">
                    <a:lumMod val="50000"/>
                  </a:schemeClr>
                </a:solidFill>
                <a:latin typeface="Powderfinger Type" panose="02020709070000000403" pitchFamily="49" charset="77"/>
              </a:rPr>
            </a:br>
            <a:endParaRPr lang="en-AU" dirty="0">
              <a:solidFill>
                <a:schemeClr val="accent6">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F3E38C45-B1A8-1147-AE83-17D3E576A1D7}"/>
              </a:ext>
            </a:extLst>
          </p:cNvPr>
          <p:cNvSpPr>
            <a:spLocks noGrp="1"/>
          </p:cNvSpPr>
          <p:nvPr>
            <p:ph type="subTitle" idx="1"/>
          </p:nvPr>
        </p:nvSpPr>
        <p:spPr>
          <a:xfrm>
            <a:off x="1524000" y="4114800"/>
            <a:ext cx="9144000" cy="1143000"/>
          </a:xfrm>
        </p:spPr>
        <p:txBody>
          <a:bodyPr>
            <a:normAutofit/>
          </a:bodyPr>
          <a:lstStyle/>
          <a:p>
            <a:pPr algn="r"/>
            <a:r>
              <a:rPr lang="en-AU" dirty="0">
                <a:solidFill>
                  <a:schemeClr val="bg1">
                    <a:lumMod val="75000"/>
                  </a:schemeClr>
                </a:solidFill>
                <a:latin typeface="AhnbergHand" pitchFamily="2" charset="0"/>
              </a:rPr>
              <a:t>Geoff Huston, Joao Damas</a:t>
            </a:r>
          </a:p>
          <a:p>
            <a:pPr algn="r"/>
            <a:r>
              <a:rPr lang="en-AU" dirty="0">
                <a:solidFill>
                  <a:schemeClr val="bg1">
                    <a:lumMod val="75000"/>
                  </a:schemeClr>
                </a:solidFill>
                <a:latin typeface="AhnbergHand" pitchFamily="2" charset="0"/>
              </a:rPr>
              <a:t>APNIC Labs</a:t>
            </a:r>
          </a:p>
          <a:p>
            <a:pPr algn="r"/>
            <a:endParaRPr lang="en-AU" dirty="0">
              <a:solidFill>
                <a:schemeClr val="bg1">
                  <a:lumMod val="75000"/>
                </a:schemeClr>
              </a:solidFill>
              <a:latin typeface="AhnbergHand" pitchFamily="2" charset="0"/>
            </a:endParaRPr>
          </a:p>
        </p:txBody>
      </p:sp>
    </p:spTree>
    <p:extLst>
      <p:ext uri="{BB962C8B-B14F-4D97-AF65-F5344CB8AC3E}">
        <p14:creationId xmlns:p14="http://schemas.microsoft.com/office/powerpoint/2010/main" val="22007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1DC3-062D-DF41-B3A5-C05548E648E5}"/>
              </a:ext>
            </a:extLst>
          </p:cNvPr>
          <p:cNvSpPr>
            <a:spLocks noGrp="1"/>
          </p:cNvSpPr>
          <p:nvPr>
            <p:ph type="title"/>
          </p:nvPr>
        </p:nvSpPr>
        <p:spPr/>
        <p:txBody>
          <a:bodyPr/>
          <a:lstStyle/>
          <a:p>
            <a:r>
              <a:rPr lang="en-AU" dirty="0"/>
              <a:t>What’s the Centrality Question here?</a:t>
            </a:r>
          </a:p>
        </p:txBody>
      </p:sp>
      <p:sp>
        <p:nvSpPr>
          <p:cNvPr id="3" name="Content Placeholder 2">
            <a:extLst>
              <a:ext uri="{FF2B5EF4-FFF2-40B4-BE49-F238E27FC236}">
                <a16:creationId xmlns:a16="http://schemas.microsoft.com/office/drawing/2014/main" id="{8EC58CF4-CDFE-EB4A-9462-B8E792F86ACA}"/>
              </a:ext>
            </a:extLst>
          </p:cNvPr>
          <p:cNvSpPr>
            <a:spLocks noGrp="1"/>
          </p:cNvSpPr>
          <p:nvPr>
            <p:ph idx="1"/>
          </p:nvPr>
        </p:nvSpPr>
        <p:spPr/>
        <p:txBody>
          <a:bodyPr/>
          <a:lstStyle/>
          <a:p>
            <a:r>
              <a:rPr lang="en-AU" dirty="0"/>
              <a:t>One way to measure centrality is by “market share”</a:t>
            </a:r>
          </a:p>
          <a:p>
            <a:r>
              <a:rPr lang="en-AU" dirty="0"/>
              <a:t>So the question here would be:</a:t>
            </a:r>
          </a:p>
          <a:p>
            <a:pPr lvl="1"/>
            <a:r>
              <a:rPr lang="en-AU" dirty="0"/>
              <a:t>What proportion of users of the Internet use &lt;X&gt; as their DNS resolver?</a:t>
            </a:r>
          </a:p>
          <a:p>
            <a:pPr lvl="1"/>
            <a:r>
              <a:rPr lang="en-AU" dirty="0"/>
              <a:t>We won’t distinguish between end users explicitly adding their own DNS configuration into their platform and ISPs using forwarding structures to pass all DNS queries to an open resolver. Through the lens of “centrality” both paths to using open DNS resolvers look the same!</a:t>
            </a:r>
          </a:p>
        </p:txBody>
      </p:sp>
      <p:sp>
        <p:nvSpPr>
          <p:cNvPr id="4" name="Slide Number Placeholder 3">
            <a:extLst>
              <a:ext uri="{FF2B5EF4-FFF2-40B4-BE49-F238E27FC236}">
                <a16:creationId xmlns:a16="http://schemas.microsoft.com/office/drawing/2014/main" id="{992B055B-8911-4642-BFFB-9948AB9D7BAD}"/>
              </a:ext>
            </a:extLst>
          </p:cNvPr>
          <p:cNvSpPr>
            <a:spLocks noGrp="1"/>
          </p:cNvSpPr>
          <p:nvPr>
            <p:ph type="sldNum" sz="quarter" idx="12"/>
          </p:nvPr>
        </p:nvSpPr>
        <p:spPr/>
        <p:txBody>
          <a:bodyPr/>
          <a:lstStyle/>
          <a:p>
            <a:fld id="{652E326F-2974-0E46-BE41-4A2DFAACED48}" type="slidenum">
              <a:rPr lang="en-AU" smtClean="0"/>
              <a:t>10</a:t>
            </a:fld>
            <a:endParaRPr lang="en-AU"/>
          </a:p>
        </p:txBody>
      </p:sp>
    </p:spTree>
    <p:extLst>
      <p:ext uri="{BB962C8B-B14F-4D97-AF65-F5344CB8AC3E}">
        <p14:creationId xmlns:p14="http://schemas.microsoft.com/office/powerpoint/2010/main" val="238508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A270-68B1-184E-859A-C0C30926FB84}"/>
              </a:ext>
            </a:extLst>
          </p:cNvPr>
          <p:cNvSpPr>
            <a:spLocks noGrp="1"/>
          </p:cNvSpPr>
          <p:nvPr>
            <p:ph type="title"/>
          </p:nvPr>
        </p:nvSpPr>
        <p:spPr/>
        <p:txBody>
          <a:bodyPr/>
          <a:lstStyle/>
          <a:p>
            <a:r>
              <a:rPr lang="en-AU" dirty="0"/>
              <a:t>How we Measure DNS Centrality</a:t>
            </a:r>
          </a:p>
        </p:txBody>
      </p:sp>
      <p:sp>
        <p:nvSpPr>
          <p:cNvPr id="3" name="Content Placeholder 2">
            <a:extLst>
              <a:ext uri="{FF2B5EF4-FFF2-40B4-BE49-F238E27FC236}">
                <a16:creationId xmlns:a16="http://schemas.microsoft.com/office/drawing/2014/main" id="{067C3D78-D5DB-9842-93E5-E72E78836D30}"/>
              </a:ext>
            </a:extLst>
          </p:cNvPr>
          <p:cNvSpPr>
            <a:spLocks noGrp="1"/>
          </p:cNvSpPr>
          <p:nvPr>
            <p:ph idx="1"/>
          </p:nvPr>
        </p:nvSpPr>
        <p:spPr/>
        <p:txBody>
          <a:bodyPr/>
          <a:lstStyle/>
          <a:p>
            <a:r>
              <a:rPr lang="en-AU" dirty="0"/>
              <a:t>We use Google Ads as the main element of this measurement</a:t>
            </a:r>
          </a:p>
          <a:p>
            <a:pPr lvl="1"/>
            <a:r>
              <a:rPr lang="en-AU" dirty="0"/>
              <a:t>The measurement script is an embedded block of HTML5 code in an Ad</a:t>
            </a:r>
          </a:p>
          <a:p>
            <a:pPr lvl="1"/>
            <a:r>
              <a:rPr lang="en-AU" dirty="0"/>
              <a:t>The Ad runs in campaigns that generate some 10M impressions per day</a:t>
            </a:r>
          </a:p>
          <a:p>
            <a:pPr lvl="1"/>
            <a:r>
              <a:rPr lang="en-AU" dirty="0"/>
              <a:t>We get to “see” the DNS in operation from the inside of most mid-to-large ISPs and service providers across the entire Internet</a:t>
            </a:r>
          </a:p>
          <a:p>
            <a:r>
              <a:rPr lang="en-AU" dirty="0"/>
              <a:t>Ads provide very little functionality in the embedded scripts – it’s basically limited to fetching URLs</a:t>
            </a:r>
          </a:p>
          <a:p>
            <a:pPr lvl="1"/>
            <a:r>
              <a:rPr lang="en-AU" dirty="0"/>
              <a:t>But that’s enough here, as a URL fetch involves the resolution of a domain name</a:t>
            </a:r>
          </a:p>
          <a:p>
            <a:pPr lvl="1"/>
            <a:r>
              <a:rPr lang="en-AU" dirty="0"/>
              <a:t>So we use unique DNS names in every ad, so the DNS queries will be passed though to our authoritative servers</a:t>
            </a:r>
          </a:p>
        </p:txBody>
      </p:sp>
      <p:sp>
        <p:nvSpPr>
          <p:cNvPr id="4" name="Slide Number Placeholder 3">
            <a:extLst>
              <a:ext uri="{FF2B5EF4-FFF2-40B4-BE49-F238E27FC236}">
                <a16:creationId xmlns:a16="http://schemas.microsoft.com/office/drawing/2014/main" id="{44636C80-8DC4-B448-9939-99D56EC5CFF7}"/>
              </a:ext>
            </a:extLst>
          </p:cNvPr>
          <p:cNvSpPr>
            <a:spLocks noGrp="1"/>
          </p:cNvSpPr>
          <p:nvPr>
            <p:ph type="sldNum" sz="quarter" idx="12"/>
          </p:nvPr>
        </p:nvSpPr>
        <p:spPr/>
        <p:txBody>
          <a:bodyPr/>
          <a:lstStyle/>
          <a:p>
            <a:fld id="{652E326F-2974-0E46-BE41-4A2DFAACED48}" type="slidenum">
              <a:rPr lang="en-AU" smtClean="0"/>
              <a:t>11</a:t>
            </a:fld>
            <a:endParaRPr lang="en-AU"/>
          </a:p>
        </p:txBody>
      </p:sp>
    </p:spTree>
    <p:extLst>
      <p:ext uri="{BB962C8B-B14F-4D97-AF65-F5344CB8AC3E}">
        <p14:creationId xmlns:p14="http://schemas.microsoft.com/office/powerpoint/2010/main" val="198583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0C8-99BD-DF44-9E64-9BB51E13AE27}"/>
              </a:ext>
            </a:extLst>
          </p:cNvPr>
          <p:cNvSpPr>
            <a:spLocks noGrp="1"/>
          </p:cNvSpPr>
          <p:nvPr>
            <p:ph type="title"/>
          </p:nvPr>
        </p:nvSpPr>
        <p:spPr/>
        <p:txBody>
          <a:bodyPr/>
          <a:lstStyle/>
          <a:p>
            <a:r>
              <a:rPr lang="en-AU" dirty="0"/>
              <a:t>Recursive Resolver Behaviours</a:t>
            </a:r>
          </a:p>
        </p:txBody>
      </p:sp>
      <p:sp>
        <p:nvSpPr>
          <p:cNvPr id="3" name="Content Placeholder 2">
            <a:extLst>
              <a:ext uri="{FF2B5EF4-FFF2-40B4-BE49-F238E27FC236}">
                <a16:creationId xmlns:a16="http://schemas.microsoft.com/office/drawing/2014/main" id="{56138D5A-A2E8-504C-A90D-98D6A122A761}"/>
              </a:ext>
            </a:extLst>
          </p:cNvPr>
          <p:cNvSpPr>
            <a:spLocks noGrp="1"/>
          </p:cNvSpPr>
          <p:nvPr>
            <p:ph idx="1"/>
          </p:nvPr>
        </p:nvSpPr>
        <p:spPr/>
        <p:txBody>
          <a:bodyPr/>
          <a:lstStyle/>
          <a:p>
            <a:r>
              <a:rPr lang="en-AU" dirty="0"/>
              <a:t>The task is to match the source of a query of a domain name to both a resolver and an end user</a:t>
            </a:r>
          </a:p>
          <a:p>
            <a:r>
              <a:rPr lang="en-AU" dirty="0"/>
              <a:t>We need to </a:t>
            </a:r>
          </a:p>
          <a:p>
            <a:pPr lvl="1"/>
            <a:r>
              <a:rPr lang="en-AU" dirty="0"/>
              <a:t>map query IP source addresses to resolvers</a:t>
            </a:r>
          </a:p>
          <a:p>
            <a:pPr lvl="1"/>
            <a:r>
              <a:rPr lang="en-AU" dirty="0"/>
              <a:t>understand how the DNS “manages” queries</a:t>
            </a:r>
          </a:p>
          <a:p>
            <a:pPr lvl="1"/>
            <a:r>
              <a:rPr lang="en-AU" dirty="0"/>
              <a:t>how the resolver lists in /etc/</a:t>
            </a:r>
            <a:r>
              <a:rPr lang="en-AU" dirty="0" err="1"/>
              <a:t>resolv.conf</a:t>
            </a:r>
            <a:r>
              <a:rPr lang="en-AU" dirty="0"/>
              <a:t> are used</a:t>
            </a:r>
          </a:p>
          <a:p>
            <a:pPr marL="0" indent="0">
              <a:buNone/>
            </a:pPr>
            <a:endParaRPr lang="en-AU" dirty="0"/>
          </a:p>
        </p:txBody>
      </p:sp>
      <p:sp>
        <p:nvSpPr>
          <p:cNvPr id="4" name="Slide Number Placeholder 3">
            <a:extLst>
              <a:ext uri="{FF2B5EF4-FFF2-40B4-BE49-F238E27FC236}">
                <a16:creationId xmlns:a16="http://schemas.microsoft.com/office/drawing/2014/main" id="{C86CFBCF-B4D1-514F-84FA-741A92542E25}"/>
              </a:ext>
            </a:extLst>
          </p:cNvPr>
          <p:cNvSpPr>
            <a:spLocks noGrp="1"/>
          </p:cNvSpPr>
          <p:nvPr>
            <p:ph type="sldNum" sz="quarter" idx="12"/>
          </p:nvPr>
        </p:nvSpPr>
        <p:spPr/>
        <p:txBody>
          <a:bodyPr/>
          <a:lstStyle/>
          <a:p>
            <a:fld id="{652E326F-2974-0E46-BE41-4A2DFAACED48}" type="slidenum">
              <a:rPr lang="en-AU" smtClean="0"/>
              <a:t>12</a:t>
            </a:fld>
            <a:endParaRPr lang="en-AU"/>
          </a:p>
        </p:txBody>
      </p:sp>
    </p:spTree>
    <p:extLst>
      <p:ext uri="{BB962C8B-B14F-4D97-AF65-F5344CB8AC3E}">
        <p14:creationId xmlns:p14="http://schemas.microsoft.com/office/powerpoint/2010/main" val="204992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E7-4645-884E-AD30-9B85ED1838D5}"/>
              </a:ext>
            </a:extLst>
          </p:cNvPr>
          <p:cNvSpPr>
            <a:spLocks noGrp="1"/>
          </p:cNvSpPr>
          <p:nvPr>
            <p:ph type="title"/>
          </p:nvPr>
        </p:nvSpPr>
        <p:spPr/>
        <p:txBody>
          <a:bodyPr/>
          <a:lstStyle/>
          <a:p>
            <a:r>
              <a:rPr lang="en-AU" dirty="0"/>
              <a:t>Mapping Resolver Addresses</a:t>
            </a:r>
          </a:p>
        </p:txBody>
      </p:sp>
      <p:sp>
        <p:nvSpPr>
          <p:cNvPr id="3" name="Content Placeholder 2">
            <a:extLst>
              <a:ext uri="{FF2B5EF4-FFF2-40B4-BE49-F238E27FC236}">
                <a16:creationId xmlns:a16="http://schemas.microsoft.com/office/drawing/2014/main" id="{9DA3FAD2-1E51-6E46-B410-B1204BCABAA2}"/>
              </a:ext>
            </a:extLst>
          </p:cNvPr>
          <p:cNvSpPr>
            <a:spLocks noGrp="1"/>
          </p:cNvSpPr>
          <p:nvPr>
            <p:ph idx="1"/>
          </p:nvPr>
        </p:nvSpPr>
        <p:spPr/>
        <p:txBody>
          <a:bodyPr/>
          <a:lstStyle/>
          <a:p>
            <a:r>
              <a:rPr lang="en-AU" dirty="0"/>
              <a:t>We use periodic sweeps with RIPE Atlas to reveal the engine addresses used by popular Open DNS resolvers, and load this into an identification database</a:t>
            </a:r>
          </a:p>
        </p:txBody>
      </p:sp>
      <p:sp>
        <p:nvSpPr>
          <p:cNvPr id="4" name="Slide Number Placeholder 3">
            <a:extLst>
              <a:ext uri="{FF2B5EF4-FFF2-40B4-BE49-F238E27FC236}">
                <a16:creationId xmlns:a16="http://schemas.microsoft.com/office/drawing/2014/main" id="{D21C5550-67FD-6A46-8BD8-3AE50706DEB0}"/>
              </a:ext>
            </a:extLst>
          </p:cNvPr>
          <p:cNvSpPr>
            <a:spLocks noGrp="1"/>
          </p:cNvSpPr>
          <p:nvPr>
            <p:ph type="sldNum" sz="quarter" idx="12"/>
          </p:nvPr>
        </p:nvSpPr>
        <p:spPr/>
        <p:txBody>
          <a:bodyPr/>
          <a:lstStyle/>
          <a:p>
            <a:fld id="{652E326F-2974-0E46-BE41-4A2DFAACED48}" type="slidenum">
              <a:rPr lang="en-AU" smtClean="0"/>
              <a:t>13</a:t>
            </a:fld>
            <a:endParaRPr lang="en-AU"/>
          </a:p>
        </p:txBody>
      </p:sp>
    </p:spTree>
    <p:extLst>
      <p:ext uri="{BB962C8B-B14F-4D97-AF65-F5344CB8AC3E}">
        <p14:creationId xmlns:p14="http://schemas.microsoft.com/office/powerpoint/2010/main" val="127814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B731-903C-ED49-BBE5-A59284222DEF}"/>
              </a:ext>
            </a:extLst>
          </p:cNvPr>
          <p:cNvSpPr>
            <a:spLocks noGrp="1"/>
          </p:cNvSpPr>
          <p:nvPr>
            <p:ph type="title"/>
          </p:nvPr>
        </p:nvSpPr>
        <p:spPr/>
        <p:txBody>
          <a:bodyPr/>
          <a:lstStyle/>
          <a:p>
            <a:r>
              <a:rPr lang="en-AU" dirty="0"/>
              <a:t>Understanding Resolver Behaviour</a:t>
            </a:r>
          </a:p>
        </p:txBody>
      </p:sp>
      <p:sp>
        <p:nvSpPr>
          <p:cNvPr id="4" name="Slide Number Placeholder 3">
            <a:extLst>
              <a:ext uri="{FF2B5EF4-FFF2-40B4-BE49-F238E27FC236}">
                <a16:creationId xmlns:a16="http://schemas.microsoft.com/office/drawing/2014/main" id="{F42CD35B-283C-9646-B728-7C42C9241934}"/>
              </a:ext>
            </a:extLst>
          </p:cNvPr>
          <p:cNvSpPr>
            <a:spLocks noGrp="1"/>
          </p:cNvSpPr>
          <p:nvPr>
            <p:ph type="sldNum" sz="quarter" idx="12"/>
          </p:nvPr>
        </p:nvSpPr>
        <p:spPr/>
        <p:txBody>
          <a:bodyPr/>
          <a:lstStyle/>
          <a:p>
            <a:fld id="{652E326F-2974-0E46-BE41-4A2DFAACED48}" type="slidenum">
              <a:rPr lang="en-AU" smtClean="0"/>
              <a:t>14</a:t>
            </a:fld>
            <a:endParaRPr lang="en-AU"/>
          </a:p>
        </p:txBody>
      </p:sp>
      <p:sp>
        <p:nvSpPr>
          <p:cNvPr id="5" name="Freeform 4">
            <a:extLst>
              <a:ext uri="{FF2B5EF4-FFF2-40B4-BE49-F238E27FC236}">
                <a16:creationId xmlns:a16="http://schemas.microsoft.com/office/drawing/2014/main" id="{A3C72D1A-E4E4-ED43-B24A-6DD92F4D815B}"/>
              </a:ext>
            </a:extLst>
          </p:cNvPr>
          <p:cNvSpPr/>
          <p:nvPr/>
        </p:nvSpPr>
        <p:spPr>
          <a:xfrm>
            <a:off x="1135117" y="3688750"/>
            <a:ext cx="2205242" cy="378753"/>
          </a:xfrm>
          <a:custGeom>
            <a:avLst/>
            <a:gdLst>
              <a:gd name="connsiteX0" fmla="*/ 0 w 2205242"/>
              <a:gd name="connsiteY0" fmla="*/ 231609 h 378753"/>
              <a:gd name="connsiteX1" fmla="*/ 1271752 w 2205242"/>
              <a:gd name="connsiteY1" fmla="*/ 242119 h 378753"/>
              <a:gd name="connsiteX2" fmla="*/ 2196662 w 2205242"/>
              <a:gd name="connsiteY2" fmla="*/ 189567 h 378753"/>
              <a:gd name="connsiteX3" fmla="*/ 1755228 w 2205242"/>
              <a:gd name="connsiteY3" fmla="*/ 381 h 378753"/>
              <a:gd name="connsiteX4" fmla="*/ 2144111 w 2205242"/>
              <a:gd name="connsiteY4" fmla="*/ 147526 h 378753"/>
              <a:gd name="connsiteX5" fmla="*/ 1870842 w 2205242"/>
              <a:gd name="connsiteY5" fmla="*/ 378753 h 37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242" h="378753">
                <a:moveTo>
                  <a:pt x="0" y="231609"/>
                </a:moveTo>
                <a:cubicBezTo>
                  <a:pt x="452821" y="240367"/>
                  <a:pt x="905642" y="249126"/>
                  <a:pt x="1271752" y="242119"/>
                </a:cubicBezTo>
                <a:cubicBezTo>
                  <a:pt x="1637862" y="235112"/>
                  <a:pt x="2116083" y="229857"/>
                  <a:pt x="2196662" y="189567"/>
                </a:cubicBezTo>
                <a:cubicBezTo>
                  <a:pt x="2277241" y="149277"/>
                  <a:pt x="1763987" y="7388"/>
                  <a:pt x="1755228" y="381"/>
                </a:cubicBezTo>
                <a:cubicBezTo>
                  <a:pt x="1746469" y="-6626"/>
                  <a:pt x="2124842" y="84464"/>
                  <a:pt x="2144111" y="147526"/>
                </a:cubicBezTo>
                <a:cubicBezTo>
                  <a:pt x="2163380" y="210588"/>
                  <a:pt x="2017111" y="294670"/>
                  <a:pt x="1870842" y="3787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FBFF9EE7-B04B-4D4C-B137-ED5662B09E32}"/>
              </a:ext>
            </a:extLst>
          </p:cNvPr>
          <p:cNvSpPr/>
          <p:nvPr/>
        </p:nvSpPr>
        <p:spPr>
          <a:xfrm>
            <a:off x="3295895" y="3144414"/>
            <a:ext cx="1262622" cy="1160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E85EAD3E-41AC-9745-977C-A24F185CE64E}"/>
              </a:ext>
            </a:extLst>
          </p:cNvPr>
          <p:cNvSpPr txBox="1"/>
          <p:nvPr/>
        </p:nvSpPr>
        <p:spPr>
          <a:xfrm>
            <a:off x="3192694" y="3506083"/>
            <a:ext cx="1513488" cy="523220"/>
          </a:xfrm>
          <a:prstGeom prst="rect">
            <a:avLst/>
          </a:prstGeom>
          <a:noFill/>
        </p:spPr>
        <p:txBody>
          <a:bodyPr wrap="square" rtlCol="0">
            <a:spAutoFit/>
          </a:bodyPr>
          <a:lstStyle/>
          <a:p>
            <a:pPr algn="ctr"/>
            <a:r>
              <a:rPr lang="en-AU" sz="1400" dirty="0">
                <a:latin typeface="AhnbergHand" pitchFamily="2" charset="0"/>
              </a:rPr>
              <a:t>Query Distributor</a:t>
            </a:r>
          </a:p>
        </p:txBody>
      </p:sp>
      <p:sp>
        <p:nvSpPr>
          <p:cNvPr id="8" name="Freeform 7">
            <a:extLst>
              <a:ext uri="{FF2B5EF4-FFF2-40B4-BE49-F238E27FC236}">
                <a16:creationId xmlns:a16="http://schemas.microsoft.com/office/drawing/2014/main" id="{CA58FF15-7DAD-F14E-955F-8E7791BDECA8}"/>
              </a:ext>
            </a:extLst>
          </p:cNvPr>
          <p:cNvSpPr/>
          <p:nvPr/>
        </p:nvSpPr>
        <p:spPr>
          <a:xfrm>
            <a:off x="4611787" y="2528632"/>
            <a:ext cx="959058" cy="829747"/>
          </a:xfrm>
          <a:custGeom>
            <a:avLst/>
            <a:gdLst>
              <a:gd name="connsiteX0" fmla="*/ 23781 w 959058"/>
              <a:gd name="connsiteY0" fmla="*/ 799598 h 829747"/>
              <a:gd name="connsiteX1" fmla="*/ 107863 w 959058"/>
              <a:gd name="connsiteY1" fmla="*/ 747047 h 829747"/>
              <a:gd name="connsiteX2" fmla="*/ 875119 w 959058"/>
              <a:gd name="connsiteY2" fmla="*/ 95405 h 829747"/>
              <a:gd name="connsiteX3" fmla="*/ 717463 w 959058"/>
              <a:gd name="connsiteY3" fmla="*/ 32343 h 829747"/>
              <a:gd name="connsiteX4" fmla="*/ 938181 w 959058"/>
              <a:gd name="connsiteY4" fmla="*/ 11323 h 829747"/>
              <a:gd name="connsiteX5" fmla="*/ 948691 w 959058"/>
              <a:gd name="connsiteY5" fmla="*/ 211019 h 829747"/>
              <a:gd name="connsiteX6" fmla="*/ 927670 w 959058"/>
              <a:gd name="connsiteY6" fmla="*/ 42854 h 82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058" h="829747">
                <a:moveTo>
                  <a:pt x="23781" y="799598"/>
                </a:moveTo>
                <a:cubicBezTo>
                  <a:pt x="-5123" y="832005"/>
                  <a:pt x="-34027" y="864413"/>
                  <a:pt x="107863" y="747047"/>
                </a:cubicBezTo>
                <a:cubicBezTo>
                  <a:pt x="249753" y="629681"/>
                  <a:pt x="773519" y="214522"/>
                  <a:pt x="875119" y="95405"/>
                </a:cubicBezTo>
                <a:cubicBezTo>
                  <a:pt x="976719" y="-23712"/>
                  <a:pt x="706953" y="46357"/>
                  <a:pt x="717463" y="32343"/>
                </a:cubicBezTo>
                <a:cubicBezTo>
                  <a:pt x="727973" y="18329"/>
                  <a:pt x="899643" y="-18456"/>
                  <a:pt x="938181" y="11323"/>
                </a:cubicBezTo>
                <a:cubicBezTo>
                  <a:pt x="976719" y="41102"/>
                  <a:pt x="950443" y="205764"/>
                  <a:pt x="948691" y="211019"/>
                </a:cubicBezTo>
                <a:cubicBezTo>
                  <a:pt x="946939" y="216274"/>
                  <a:pt x="937304" y="129564"/>
                  <a:pt x="927670" y="428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201B86E1-9CF2-2C4C-BC07-C75ECFD02614}"/>
              </a:ext>
            </a:extLst>
          </p:cNvPr>
          <p:cNvSpPr/>
          <p:nvPr/>
        </p:nvSpPr>
        <p:spPr>
          <a:xfrm>
            <a:off x="4661718" y="3205115"/>
            <a:ext cx="927164" cy="410501"/>
          </a:xfrm>
          <a:custGeom>
            <a:avLst/>
            <a:gdLst>
              <a:gd name="connsiteX0" fmla="*/ 0 w 927164"/>
              <a:gd name="connsiteY0" fmla="*/ 410501 h 410501"/>
              <a:gd name="connsiteX1" fmla="*/ 147145 w 927164"/>
              <a:gd name="connsiteY1" fmla="*/ 357949 h 410501"/>
              <a:gd name="connsiteX2" fmla="*/ 893379 w 927164"/>
              <a:gd name="connsiteY2" fmla="*/ 105701 h 410501"/>
              <a:gd name="connsiteX3" fmla="*/ 662151 w 927164"/>
              <a:gd name="connsiteY3" fmla="*/ 597 h 410501"/>
              <a:gd name="connsiteX4" fmla="*/ 924910 w 927164"/>
              <a:gd name="connsiteY4" fmla="*/ 74170 h 410501"/>
              <a:gd name="connsiteX5" fmla="*/ 767255 w 927164"/>
              <a:gd name="connsiteY5" fmla="*/ 294887 h 41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64" h="410501">
                <a:moveTo>
                  <a:pt x="0" y="410501"/>
                </a:moveTo>
                <a:lnTo>
                  <a:pt x="147145" y="357949"/>
                </a:lnTo>
                <a:cubicBezTo>
                  <a:pt x="296041" y="307149"/>
                  <a:pt x="807545" y="165260"/>
                  <a:pt x="893379" y="105701"/>
                </a:cubicBezTo>
                <a:cubicBezTo>
                  <a:pt x="979213" y="46142"/>
                  <a:pt x="656896" y="5852"/>
                  <a:pt x="662151" y="597"/>
                </a:cubicBezTo>
                <a:cubicBezTo>
                  <a:pt x="667406" y="-4658"/>
                  <a:pt x="907393" y="25122"/>
                  <a:pt x="924910" y="74170"/>
                </a:cubicBezTo>
                <a:cubicBezTo>
                  <a:pt x="942427" y="123218"/>
                  <a:pt x="854841" y="209052"/>
                  <a:pt x="767255" y="2948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456A360A-B816-6D41-AF24-C0477276A62A}"/>
              </a:ext>
            </a:extLst>
          </p:cNvPr>
          <p:cNvSpPr/>
          <p:nvPr/>
        </p:nvSpPr>
        <p:spPr>
          <a:xfrm>
            <a:off x="4656603" y="3774711"/>
            <a:ext cx="851899" cy="514248"/>
          </a:xfrm>
          <a:custGeom>
            <a:avLst/>
            <a:gdLst>
              <a:gd name="connsiteX0" fmla="*/ 0 w 851899"/>
              <a:gd name="connsiteY0" fmla="*/ 0 h 514248"/>
              <a:gd name="connsiteX1" fmla="*/ 756745 w 851899"/>
              <a:gd name="connsiteY1" fmla="*/ 409903 h 514248"/>
              <a:gd name="connsiteX2" fmla="*/ 840827 w 851899"/>
              <a:gd name="connsiteY2" fmla="*/ 451944 h 514248"/>
              <a:gd name="connsiteX3" fmla="*/ 756745 w 851899"/>
              <a:gd name="connsiteY3" fmla="*/ 220717 h 514248"/>
              <a:gd name="connsiteX4" fmla="*/ 819807 w 851899"/>
              <a:gd name="connsiteY4" fmla="*/ 493986 h 514248"/>
              <a:gd name="connsiteX5" fmla="*/ 536027 w 851899"/>
              <a:gd name="connsiteY5" fmla="*/ 472965 h 51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899" h="514248">
                <a:moveTo>
                  <a:pt x="0" y="0"/>
                </a:moveTo>
                <a:lnTo>
                  <a:pt x="756745" y="409903"/>
                </a:lnTo>
                <a:cubicBezTo>
                  <a:pt x="896883" y="485227"/>
                  <a:pt x="840827" y="483475"/>
                  <a:pt x="840827" y="451944"/>
                </a:cubicBezTo>
                <a:cubicBezTo>
                  <a:pt x="840827" y="420413"/>
                  <a:pt x="760248" y="213710"/>
                  <a:pt x="756745" y="220717"/>
                </a:cubicBezTo>
                <a:cubicBezTo>
                  <a:pt x="753242" y="227724"/>
                  <a:pt x="856593" y="451945"/>
                  <a:pt x="819807" y="493986"/>
                </a:cubicBezTo>
                <a:cubicBezTo>
                  <a:pt x="783021" y="536027"/>
                  <a:pt x="659524" y="504496"/>
                  <a:pt x="536027" y="4729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3F4AFDE0-D16F-B845-A3B5-4683B2C8B5CB}"/>
              </a:ext>
            </a:extLst>
          </p:cNvPr>
          <p:cNvSpPr/>
          <p:nvPr/>
        </p:nvSpPr>
        <p:spPr>
          <a:xfrm>
            <a:off x="4651938" y="4029303"/>
            <a:ext cx="878757" cy="1088328"/>
          </a:xfrm>
          <a:custGeom>
            <a:avLst/>
            <a:gdLst>
              <a:gd name="connsiteX0" fmla="*/ 44013 w 878757"/>
              <a:gd name="connsiteY0" fmla="*/ 48358 h 1088328"/>
              <a:gd name="connsiteX1" fmla="*/ 86054 w 878757"/>
              <a:gd name="connsiteY1" fmla="*/ 111420 h 1088328"/>
              <a:gd name="connsiteX2" fmla="*/ 821778 w 878757"/>
              <a:gd name="connsiteY2" fmla="*/ 1025820 h 1088328"/>
              <a:gd name="connsiteX3" fmla="*/ 779737 w 878757"/>
              <a:gd name="connsiteY3" fmla="*/ 773571 h 1088328"/>
              <a:gd name="connsiteX4" fmla="*/ 874330 w 878757"/>
              <a:gd name="connsiteY4" fmla="*/ 1057351 h 1088328"/>
              <a:gd name="connsiteX5" fmla="*/ 611571 w 878757"/>
              <a:gd name="connsiteY5" fmla="*/ 1067861 h 10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757" h="1088328">
                <a:moveTo>
                  <a:pt x="44013" y="48358"/>
                </a:moveTo>
                <a:cubicBezTo>
                  <a:pt x="220" y="-1566"/>
                  <a:pt x="-43573" y="-51490"/>
                  <a:pt x="86054" y="111420"/>
                </a:cubicBezTo>
                <a:cubicBezTo>
                  <a:pt x="215681" y="274330"/>
                  <a:pt x="706164" y="915462"/>
                  <a:pt x="821778" y="1025820"/>
                </a:cubicBezTo>
                <a:cubicBezTo>
                  <a:pt x="937392" y="1136179"/>
                  <a:pt x="770978" y="768316"/>
                  <a:pt x="779737" y="773571"/>
                </a:cubicBezTo>
                <a:cubicBezTo>
                  <a:pt x="788496" y="778826"/>
                  <a:pt x="902358" y="1008303"/>
                  <a:pt x="874330" y="1057351"/>
                </a:cubicBezTo>
                <a:cubicBezTo>
                  <a:pt x="846302" y="1106399"/>
                  <a:pt x="728936" y="1087130"/>
                  <a:pt x="611571" y="1067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2BE25104-A48F-2442-A768-7BFCD52A3BF4}"/>
              </a:ext>
            </a:extLst>
          </p:cNvPr>
          <p:cNvSpPr/>
          <p:nvPr/>
        </p:nvSpPr>
        <p:spPr>
          <a:xfrm>
            <a:off x="5624115" y="223016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F37A830-14D3-0A44-B8AB-BBCEF11D02CC}"/>
              </a:ext>
            </a:extLst>
          </p:cNvPr>
          <p:cNvSpPr txBox="1"/>
          <p:nvPr/>
        </p:nvSpPr>
        <p:spPr>
          <a:xfrm>
            <a:off x="5717628" y="238194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4" name="Freeform 13">
            <a:extLst>
              <a:ext uri="{FF2B5EF4-FFF2-40B4-BE49-F238E27FC236}">
                <a16:creationId xmlns:a16="http://schemas.microsoft.com/office/drawing/2014/main" id="{A84D9510-D2CE-CC45-AD4B-A0A3F2FF9A11}"/>
              </a:ext>
            </a:extLst>
          </p:cNvPr>
          <p:cNvSpPr/>
          <p:nvPr/>
        </p:nvSpPr>
        <p:spPr>
          <a:xfrm>
            <a:off x="5588882" y="2978876"/>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3F792515-5254-1840-873C-397642254140}"/>
              </a:ext>
            </a:extLst>
          </p:cNvPr>
          <p:cNvSpPr txBox="1"/>
          <p:nvPr/>
        </p:nvSpPr>
        <p:spPr>
          <a:xfrm>
            <a:off x="5682395" y="3130653"/>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6" name="Freeform 15">
            <a:extLst>
              <a:ext uri="{FF2B5EF4-FFF2-40B4-BE49-F238E27FC236}">
                <a16:creationId xmlns:a16="http://schemas.microsoft.com/office/drawing/2014/main" id="{42A31C64-F491-B84D-92B4-6BFA14CF2711}"/>
              </a:ext>
            </a:extLst>
          </p:cNvPr>
          <p:cNvSpPr/>
          <p:nvPr/>
        </p:nvSpPr>
        <p:spPr>
          <a:xfrm>
            <a:off x="5538464" y="3856814"/>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E1E98277-DBFD-3F4C-A741-C4D3FC95DF13}"/>
              </a:ext>
            </a:extLst>
          </p:cNvPr>
          <p:cNvSpPr txBox="1"/>
          <p:nvPr/>
        </p:nvSpPr>
        <p:spPr>
          <a:xfrm>
            <a:off x="5631977" y="4008591"/>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18" name="Freeform 17">
            <a:extLst>
              <a:ext uri="{FF2B5EF4-FFF2-40B4-BE49-F238E27FC236}">
                <a16:creationId xmlns:a16="http://schemas.microsoft.com/office/drawing/2014/main" id="{850E80E3-3EAA-F44E-8B7D-38BDFB761B81}"/>
              </a:ext>
            </a:extLst>
          </p:cNvPr>
          <p:cNvSpPr/>
          <p:nvPr/>
        </p:nvSpPr>
        <p:spPr>
          <a:xfrm>
            <a:off x="5489737" y="4819163"/>
            <a:ext cx="1880271" cy="596935"/>
          </a:xfrm>
          <a:custGeom>
            <a:avLst/>
            <a:gdLst>
              <a:gd name="connsiteX0" fmla="*/ 14864 w 1262622"/>
              <a:gd name="connsiteY0" fmla="*/ 187365 h 1160935"/>
              <a:gd name="connsiteX1" fmla="*/ 4353 w 1262622"/>
              <a:gd name="connsiteY1" fmla="*/ 250427 h 1160935"/>
              <a:gd name="connsiteX2" fmla="*/ 77926 w 1262622"/>
              <a:gd name="connsiteY2" fmla="*/ 912579 h 1160935"/>
              <a:gd name="connsiteX3" fmla="*/ 35884 w 1262622"/>
              <a:gd name="connsiteY3" fmla="*/ 1143807 h 1160935"/>
              <a:gd name="connsiteX4" fmla="*/ 204050 w 1262622"/>
              <a:gd name="connsiteY4" fmla="*/ 1143807 h 1160935"/>
              <a:gd name="connsiteX5" fmla="*/ 1023857 w 1262622"/>
              <a:gd name="connsiteY5" fmla="*/ 1112276 h 1160935"/>
              <a:gd name="connsiteX6" fmla="*/ 1234064 w 1262622"/>
              <a:gd name="connsiteY6" fmla="*/ 1112276 h 1160935"/>
              <a:gd name="connsiteX7" fmla="*/ 1255084 w 1262622"/>
              <a:gd name="connsiteY7" fmla="*/ 954620 h 1160935"/>
              <a:gd name="connsiteX8" fmla="*/ 1181512 w 1262622"/>
              <a:gd name="connsiteY8" fmla="*/ 92772 h 1160935"/>
              <a:gd name="connsiteX9" fmla="*/ 1002836 w 1262622"/>
              <a:gd name="connsiteY9" fmla="*/ 19200 h 1160935"/>
              <a:gd name="connsiteX10" fmla="*/ 162008 w 1262622"/>
              <a:gd name="connsiteY10" fmla="*/ 50731 h 1160935"/>
              <a:gd name="connsiteX11" fmla="*/ 4353 w 1262622"/>
              <a:gd name="connsiteY11" fmla="*/ 71752 h 116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2622" h="1160935">
                <a:moveTo>
                  <a:pt x="14864" y="187365"/>
                </a:moveTo>
                <a:cubicBezTo>
                  <a:pt x="4353" y="158461"/>
                  <a:pt x="-6157" y="129558"/>
                  <a:pt x="4353" y="250427"/>
                </a:cubicBezTo>
                <a:cubicBezTo>
                  <a:pt x="14863" y="371296"/>
                  <a:pt x="72671" y="763682"/>
                  <a:pt x="77926" y="912579"/>
                </a:cubicBezTo>
                <a:cubicBezTo>
                  <a:pt x="83181" y="1061476"/>
                  <a:pt x="14863" y="1105269"/>
                  <a:pt x="35884" y="1143807"/>
                </a:cubicBezTo>
                <a:cubicBezTo>
                  <a:pt x="56905" y="1182345"/>
                  <a:pt x="204050" y="1143807"/>
                  <a:pt x="204050" y="1143807"/>
                </a:cubicBezTo>
                <a:lnTo>
                  <a:pt x="1023857" y="1112276"/>
                </a:lnTo>
                <a:cubicBezTo>
                  <a:pt x="1195526" y="1107021"/>
                  <a:pt x="1195526" y="1138552"/>
                  <a:pt x="1234064" y="1112276"/>
                </a:cubicBezTo>
                <a:cubicBezTo>
                  <a:pt x="1272602" y="1086000"/>
                  <a:pt x="1263843" y="1124537"/>
                  <a:pt x="1255084" y="954620"/>
                </a:cubicBezTo>
                <a:cubicBezTo>
                  <a:pt x="1246325" y="784703"/>
                  <a:pt x="1223553" y="248675"/>
                  <a:pt x="1181512" y="92772"/>
                </a:cubicBezTo>
                <a:cubicBezTo>
                  <a:pt x="1139471" y="-63131"/>
                  <a:pt x="1172753" y="26207"/>
                  <a:pt x="1002836" y="19200"/>
                </a:cubicBezTo>
                <a:lnTo>
                  <a:pt x="162008" y="50731"/>
                </a:lnTo>
                <a:cubicBezTo>
                  <a:pt x="-4406" y="59490"/>
                  <a:pt x="-27" y="65621"/>
                  <a:pt x="4353" y="717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5C03B3B2-28C2-2743-B201-4796D60FE550}"/>
              </a:ext>
            </a:extLst>
          </p:cNvPr>
          <p:cNvSpPr txBox="1"/>
          <p:nvPr/>
        </p:nvSpPr>
        <p:spPr>
          <a:xfrm>
            <a:off x="5583250" y="4970940"/>
            <a:ext cx="1701107" cy="307777"/>
          </a:xfrm>
          <a:prstGeom prst="rect">
            <a:avLst/>
          </a:prstGeom>
          <a:noFill/>
        </p:spPr>
        <p:txBody>
          <a:bodyPr wrap="none" rtlCol="0">
            <a:spAutoFit/>
          </a:bodyPr>
          <a:lstStyle/>
          <a:p>
            <a:r>
              <a:rPr lang="en-AU" sz="1400" dirty="0">
                <a:latin typeface="AhnbergHand" pitchFamily="2" charset="0"/>
              </a:rPr>
              <a:t>Resolver Engine</a:t>
            </a:r>
          </a:p>
        </p:txBody>
      </p:sp>
      <p:sp>
        <p:nvSpPr>
          <p:cNvPr id="20" name="TextBox 19">
            <a:extLst>
              <a:ext uri="{FF2B5EF4-FFF2-40B4-BE49-F238E27FC236}">
                <a16:creationId xmlns:a16="http://schemas.microsoft.com/office/drawing/2014/main" id="{71BA0F35-86A6-044B-99FE-9212F897E552}"/>
              </a:ext>
            </a:extLst>
          </p:cNvPr>
          <p:cNvSpPr txBox="1"/>
          <p:nvPr/>
        </p:nvSpPr>
        <p:spPr>
          <a:xfrm>
            <a:off x="575442" y="4065504"/>
            <a:ext cx="1681871" cy="369332"/>
          </a:xfrm>
          <a:prstGeom prst="rect">
            <a:avLst/>
          </a:prstGeom>
          <a:noFill/>
        </p:spPr>
        <p:txBody>
          <a:bodyPr wrap="none" rtlCol="0">
            <a:spAutoFit/>
          </a:bodyPr>
          <a:lstStyle/>
          <a:p>
            <a:r>
              <a:rPr lang="en-AU" dirty="0">
                <a:latin typeface="AhnbergHand" pitchFamily="2" charset="0"/>
              </a:rPr>
              <a:t>From Client</a:t>
            </a:r>
          </a:p>
        </p:txBody>
      </p:sp>
      <p:sp>
        <p:nvSpPr>
          <p:cNvPr id="21" name="Freeform 20">
            <a:extLst>
              <a:ext uri="{FF2B5EF4-FFF2-40B4-BE49-F238E27FC236}">
                <a16:creationId xmlns:a16="http://schemas.microsoft.com/office/drawing/2014/main" id="{96CF6A37-6728-9942-A7A8-770664FC9173}"/>
              </a:ext>
            </a:extLst>
          </p:cNvPr>
          <p:cNvSpPr/>
          <p:nvPr/>
        </p:nvSpPr>
        <p:spPr>
          <a:xfrm>
            <a:off x="7381836" y="4887214"/>
            <a:ext cx="2573183" cy="378469"/>
          </a:xfrm>
          <a:custGeom>
            <a:avLst/>
            <a:gdLst>
              <a:gd name="connsiteX0" fmla="*/ 38467 w 2573183"/>
              <a:gd name="connsiteY0" fmla="*/ 210303 h 378469"/>
              <a:gd name="connsiteX1" fmla="*/ 196123 w 2573183"/>
              <a:gd name="connsiteY1" fmla="*/ 220814 h 378469"/>
              <a:gd name="connsiteX2" fmla="*/ 1562467 w 2573183"/>
              <a:gd name="connsiteY2" fmla="*/ 157752 h 378469"/>
              <a:gd name="connsiteX3" fmla="*/ 2497888 w 2573183"/>
              <a:gd name="connsiteY3" fmla="*/ 115710 h 378469"/>
              <a:gd name="connsiteX4" fmla="*/ 2245640 w 2573183"/>
              <a:gd name="connsiteY4" fmla="*/ 96 h 378469"/>
              <a:gd name="connsiteX5" fmla="*/ 2571461 w 2573183"/>
              <a:gd name="connsiteY5" fmla="*/ 136731 h 378469"/>
              <a:gd name="connsiteX6" fmla="*/ 2350743 w 2573183"/>
              <a:gd name="connsiteY6" fmla="*/ 378469 h 3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183" h="378469">
                <a:moveTo>
                  <a:pt x="38467" y="210303"/>
                </a:moveTo>
                <a:cubicBezTo>
                  <a:pt x="-9705" y="219937"/>
                  <a:pt x="-57877" y="229572"/>
                  <a:pt x="196123" y="220814"/>
                </a:cubicBezTo>
                <a:cubicBezTo>
                  <a:pt x="450123" y="212056"/>
                  <a:pt x="1562467" y="157752"/>
                  <a:pt x="1562467" y="157752"/>
                </a:cubicBezTo>
                <a:cubicBezTo>
                  <a:pt x="1946094" y="140235"/>
                  <a:pt x="2384026" y="141986"/>
                  <a:pt x="2497888" y="115710"/>
                </a:cubicBezTo>
                <a:cubicBezTo>
                  <a:pt x="2611750" y="89434"/>
                  <a:pt x="2233378" y="-3407"/>
                  <a:pt x="2245640" y="96"/>
                </a:cubicBezTo>
                <a:cubicBezTo>
                  <a:pt x="2257902" y="3599"/>
                  <a:pt x="2553944" y="73669"/>
                  <a:pt x="2571461" y="136731"/>
                </a:cubicBezTo>
                <a:cubicBezTo>
                  <a:pt x="2588978" y="199793"/>
                  <a:pt x="2469860" y="289131"/>
                  <a:pt x="2350743" y="37846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431F559A-8C28-394D-BA30-6546C38BC6B1}"/>
              </a:ext>
            </a:extLst>
          </p:cNvPr>
          <p:cNvSpPr txBox="1"/>
          <p:nvPr/>
        </p:nvSpPr>
        <p:spPr>
          <a:xfrm>
            <a:off x="8668427" y="5329816"/>
            <a:ext cx="1451038" cy="369332"/>
          </a:xfrm>
          <a:prstGeom prst="rect">
            <a:avLst/>
          </a:prstGeom>
          <a:noFill/>
        </p:spPr>
        <p:txBody>
          <a:bodyPr wrap="none" rtlCol="0">
            <a:spAutoFit/>
          </a:bodyPr>
          <a:lstStyle/>
          <a:p>
            <a:r>
              <a:rPr lang="en-AU" dirty="0">
                <a:latin typeface="AhnbergHand" pitchFamily="2" charset="0"/>
              </a:rPr>
              <a:t>To Server</a:t>
            </a:r>
          </a:p>
        </p:txBody>
      </p:sp>
      <p:sp>
        <p:nvSpPr>
          <p:cNvPr id="23" name="TextBox 22">
            <a:extLst>
              <a:ext uri="{FF2B5EF4-FFF2-40B4-BE49-F238E27FC236}">
                <a16:creationId xmlns:a16="http://schemas.microsoft.com/office/drawing/2014/main" id="{62EF08D6-8F24-6245-8B4A-3295DE407219}"/>
              </a:ext>
            </a:extLst>
          </p:cNvPr>
          <p:cNvSpPr txBox="1"/>
          <p:nvPr/>
        </p:nvSpPr>
        <p:spPr>
          <a:xfrm>
            <a:off x="2162624" y="3013976"/>
            <a:ext cx="1132977" cy="646331"/>
          </a:xfrm>
          <a:prstGeom prst="rect">
            <a:avLst/>
          </a:prstGeom>
          <a:noFill/>
        </p:spPr>
        <p:txBody>
          <a:bodyPr wrap="square" rtlCol="0">
            <a:spAutoFit/>
          </a:bodyPr>
          <a:lstStyle/>
          <a:p>
            <a:r>
              <a:rPr lang="en-AU" dirty="0"/>
              <a:t>Service Address</a:t>
            </a:r>
          </a:p>
        </p:txBody>
      </p:sp>
      <p:sp>
        <p:nvSpPr>
          <p:cNvPr id="24" name="TextBox 23">
            <a:extLst>
              <a:ext uri="{FF2B5EF4-FFF2-40B4-BE49-F238E27FC236}">
                <a16:creationId xmlns:a16="http://schemas.microsoft.com/office/drawing/2014/main" id="{792E1B0D-3CF8-5849-8BAA-F224498EBB6B}"/>
              </a:ext>
            </a:extLst>
          </p:cNvPr>
          <p:cNvSpPr txBox="1"/>
          <p:nvPr/>
        </p:nvSpPr>
        <p:spPr>
          <a:xfrm>
            <a:off x="7544151" y="5278717"/>
            <a:ext cx="1132977" cy="646331"/>
          </a:xfrm>
          <a:prstGeom prst="rect">
            <a:avLst/>
          </a:prstGeom>
          <a:noFill/>
        </p:spPr>
        <p:txBody>
          <a:bodyPr wrap="square" rtlCol="0">
            <a:spAutoFit/>
          </a:bodyPr>
          <a:lstStyle/>
          <a:p>
            <a:r>
              <a:rPr lang="en-AU" dirty="0"/>
              <a:t>Engine Address</a:t>
            </a:r>
          </a:p>
        </p:txBody>
      </p:sp>
    </p:spTree>
    <p:extLst>
      <p:ext uri="{BB962C8B-B14F-4D97-AF65-F5344CB8AC3E}">
        <p14:creationId xmlns:p14="http://schemas.microsoft.com/office/powerpoint/2010/main" val="152626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3.4</a:t>
            </a:r>
          </a:p>
          <a:p>
            <a:pPr marL="457200" lvl="1" indent="0">
              <a:buNone/>
            </a:pPr>
            <a:r>
              <a:rPr lang="en-AU" dirty="0"/>
              <a:t>						(Dual stack hosts may be a factor here)</a:t>
            </a:r>
          </a:p>
          <a:p>
            <a:pPr lvl="1"/>
            <a:r>
              <a:rPr lang="en-AU" dirty="0"/>
              <a:t>Max observed query count in 30 seconds is 1,761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15</a:t>
            </a:fld>
            <a:endParaRPr lang="en-AU"/>
          </a:p>
        </p:txBody>
      </p:sp>
      <p:pic>
        <p:nvPicPr>
          <p:cNvPr id="7" name="Picture 6">
            <a:extLst>
              <a:ext uri="{FF2B5EF4-FFF2-40B4-BE49-F238E27FC236}">
                <a16:creationId xmlns:a16="http://schemas.microsoft.com/office/drawing/2014/main" id="{83BDBD6D-77CC-9448-AADB-38406FBEB763}"/>
              </a:ext>
            </a:extLst>
          </p:cNvPr>
          <p:cNvPicPr>
            <a:picLocks noChangeAspect="1"/>
          </p:cNvPicPr>
          <p:nvPr/>
        </p:nvPicPr>
        <p:blipFill>
          <a:blip r:embed="rId2"/>
          <a:stretch>
            <a:fillRect/>
          </a:stretch>
        </p:blipFill>
        <p:spPr>
          <a:xfrm>
            <a:off x="2363449" y="3173412"/>
            <a:ext cx="5276850" cy="3365500"/>
          </a:xfrm>
          <a:prstGeom prst="rect">
            <a:avLst/>
          </a:prstGeom>
        </p:spPr>
      </p:pic>
    </p:spTree>
    <p:extLst>
      <p:ext uri="{BB962C8B-B14F-4D97-AF65-F5344CB8AC3E}">
        <p14:creationId xmlns:p14="http://schemas.microsoft.com/office/powerpoint/2010/main" val="72046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2.1</a:t>
            </a:r>
          </a:p>
          <a:p>
            <a:r>
              <a:rPr lang="en-AU" dirty="0"/>
              <a:t>30 second maximum resolvers seen: 94</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16</a:t>
            </a:fld>
            <a:endParaRPr lang="en-AU"/>
          </a:p>
        </p:txBody>
      </p:sp>
      <p:pic>
        <p:nvPicPr>
          <p:cNvPr id="8" name="Picture 7">
            <a:extLst>
              <a:ext uri="{FF2B5EF4-FFF2-40B4-BE49-F238E27FC236}">
                <a16:creationId xmlns:a16="http://schemas.microsoft.com/office/drawing/2014/main" id="{8F5A2A87-0FFF-A34B-A176-A1BFCEF1C2B6}"/>
              </a:ext>
            </a:extLst>
          </p:cNvPr>
          <p:cNvPicPr>
            <a:picLocks noChangeAspect="1"/>
          </p:cNvPicPr>
          <p:nvPr/>
        </p:nvPicPr>
        <p:blipFill>
          <a:blip r:embed="rId2"/>
          <a:stretch>
            <a:fillRect/>
          </a:stretch>
        </p:blipFill>
        <p:spPr>
          <a:xfrm>
            <a:off x="2233534" y="2908125"/>
            <a:ext cx="5811499" cy="3706492"/>
          </a:xfrm>
          <a:prstGeom prst="rect">
            <a:avLst/>
          </a:prstGeom>
        </p:spPr>
      </p:pic>
    </p:spTree>
    <p:extLst>
      <p:ext uri="{BB962C8B-B14F-4D97-AF65-F5344CB8AC3E}">
        <p14:creationId xmlns:p14="http://schemas.microsoft.com/office/powerpoint/2010/main" val="321872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A22B-3687-464C-ABB2-05DD7109A6DB}"/>
              </a:ext>
            </a:extLst>
          </p:cNvPr>
          <p:cNvSpPr>
            <a:spLocks noGrp="1"/>
          </p:cNvSpPr>
          <p:nvPr>
            <p:ph type="title"/>
          </p:nvPr>
        </p:nvSpPr>
        <p:spPr/>
        <p:txBody>
          <a:bodyPr/>
          <a:lstStyle/>
          <a:p>
            <a:r>
              <a:rPr lang="en-AU" dirty="0"/>
              <a:t>First Resolver vs Full Resolver Set</a:t>
            </a:r>
          </a:p>
        </p:txBody>
      </p:sp>
      <p:sp>
        <p:nvSpPr>
          <p:cNvPr id="3" name="Content Placeholder 2">
            <a:extLst>
              <a:ext uri="{FF2B5EF4-FFF2-40B4-BE49-F238E27FC236}">
                <a16:creationId xmlns:a16="http://schemas.microsoft.com/office/drawing/2014/main" id="{D668A66F-9FC7-A141-B3CB-37346A3C7A0D}"/>
              </a:ext>
            </a:extLst>
          </p:cNvPr>
          <p:cNvSpPr>
            <a:spLocks noGrp="1"/>
          </p:cNvSpPr>
          <p:nvPr>
            <p:ph idx="1"/>
          </p:nvPr>
        </p:nvSpPr>
        <p:spPr/>
        <p:txBody>
          <a:bodyPr/>
          <a:lstStyle/>
          <a:p>
            <a:r>
              <a:rPr lang="en-AU" dirty="0"/>
              <a:t>What happens if the authoritative server always reports SERVFAIL to all queries?</a:t>
            </a:r>
          </a:p>
          <a:p>
            <a:r>
              <a:rPr lang="en-AU" dirty="0"/>
              <a:t>We use a server that always returns a SERVFAIL error code to prompt the client to run through its full set of recursive resolvers</a:t>
            </a:r>
          </a:p>
        </p:txBody>
      </p:sp>
      <p:sp>
        <p:nvSpPr>
          <p:cNvPr id="4" name="Slide Number Placeholder 3">
            <a:extLst>
              <a:ext uri="{FF2B5EF4-FFF2-40B4-BE49-F238E27FC236}">
                <a16:creationId xmlns:a16="http://schemas.microsoft.com/office/drawing/2014/main" id="{AC4D08E8-82C9-C544-8250-9C1025B43DD0}"/>
              </a:ext>
            </a:extLst>
          </p:cNvPr>
          <p:cNvSpPr>
            <a:spLocks noGrp="1"/>
          </p:cNvSpPr>
          <p:nvPr>
            <p:ph type="sldNum" sz="quarter" idx="12"/>
          </p:nvPr>
        </p:nvSpPr>
        <p:spPr/>
        <p:txBody>
          <a:bodyPr/>
          <a:lstStyle/>
          <a:p>
            <a:fld id="{652E326F-2974-0E46-BE41-4A2DFAACED48}" type="slidenum">
              <a:rPr lang="en-AU" smtClean="0"/>
              <a:t>17</a:t>
            </a:fld>
            <a:endParaRPr lang="en-AU"/>
          </a:p>
        </p:txBody>
      </p:sp>
    </p:spTree>
    <p:extLst>
      <p:ext uri="{BB962C8B-B14F-4D97-AF65-F5344CB8AC3E}">
        <p14:creationId xmlns:p14="http://schemas.microsoft.com/office/powerpoint/2010/main" val="310294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a:xfrm>
            <a:off x="838200" y="365359"/>
            <a:ext cx="10515600" cy="1325563"/>
          </a:xfrm>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query count per unique name: 36.5</a:t>
            </a:r>
          </a:p>
          <a:p>
            <a:pPr lvl="1"/>
            <a:r>
              <a:rPr lang="en-AU" dirty="0"/>
              <a:t>Max observed query count in 30 seconds is 292,942 queries!</a:t>
            </a:r>
          </a:p>
          <a:p>
            <a:endParaRPr lang="en-AU" dirty="0"/>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18</a:t>
            </a:fld>
            <a:endParaRPr lang="en-AU"/>
          </a:p>
        </p:txBody>
      </p:sp>
      <p:pic>
        <p:nvPicPr>
          <p:cNvPr id="5" name="Picture 4">
            <a:extLst>
              <a:ext uri="{FF2B5EF4-FFF2-40B4-BE49-F238E27FC236}">
                <a16:creationId xmlns:a16="http://schemas.microsoft.com/office/drawing/2014/main" id="{2DCAE78C-755E-FA4D-984D-A009F857284C}"/>
              </a:ext>
            </a:extLst>
          </p:cNvPr>
          <p:cNvPicPr>
            <a:picLocks noChangeAspect="1"/>
          </p:cNvPicPr>
          <p:nvPr/>
        </p:nvPicPr>
        <p:blipFill>
          <a:blip r:embed="rId2"/>
          <a:stretch>
            <a:fillRect/>
          </a:stretch>
        </p:blipFill>
        <p:spPr>
          <a:xfrm>
            <a:off x="2344994" y="2787592"/>
            <a:ext cx="6382091" cy="4070407"/>
          </a:xfrm>
          <a:prstGeom prst="rect">
            <a:avLst/>
          </a:prstGeom>
        </p:spPr>
      </p:pic>
    </p:spTree>
    <p:extLst>
      <p:ext uri="{BB962C8B-B14F-4D97-AF65-F5344CB8AC3E}">
        <p14:creationId xmlns:p14="http://schemas.microsoft.com/office/powerpoint/2010/main" val="117756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DC6C-7F13-9F4B-BBE6-E8C87B49F1D3}"/>
              </a:ext>
            </a:extLst>
          </p:cNvPr>
          <p:cNvSpPr>
            <a:spLocks noGrp="1"/>
          </p:cNvSpPr>
          <p:nvPr>
            <p:ph type="title"/>
          </p:nvPr>
        </p:nvSpPr>
        <p:spPr/>
        <p:txBody>
          <a:bodyPr/>
          <a:lstStyle/>
          <a:p>
            <a:r>
              <a:rPr lang="en-AU" dirty="0"/>
              <a:t>SERVFAIL Resolution Metrics</a:t>
            </a:r>
          </a:p>
        </p:txBody>
      </p:sp>
      <p:sp>
        <p:nvSpPr>
          <p:cNvPr id="3" name="Content Placeholder 2">
            <a:extLst>
              <a:ext uri="{FF2B5EF4-FFF2-40B4-BE49-F238E27FC236}">
                <a16:creationId xmlns:a16="http://schemas.microsoft.com/office/drawing/2014/main" id="{9EB6B867-366F-7644-9975-D4B71E2677D7}"/>
              </a:ext>
            </a:extLst>
          </p:cNvPr>
          <p:cNvSpPr>
            <a:spLocks noGrp="1"/>
          </p:cNvSpPr>
          <p:nvPr>
            <p:ph idx="1"/>
          </p:nvPr>
        </p:nvSpPr>
        <p:spPr/>
        <p:txBody>
          <a:bodyPr/>
          <a:lstStyle/>
          <a:p>
            <a:r>
              <a:rPr lang="en-AU" dirty="0"/>
              <a:t>Average number of resolvers (IP addresses) per unique name: 8.9</a:t>
            </a:r>
          </a:p>
          <a:p>
            <a:r>
              <a:rPr lang="en-AU" dirty="0"/>
              <a:t>30 second maximum resolvers seen: 1,368</a:t>
            </a:r>
          </a:p>
        </p:txBody>
      </p:sp>
      <p:sp>
        <p:nvSpPr>
          <p:cNvPr id="4" name="Slide Number Placeholder 3">
            <a:extLst>
              <a:ext uri="{FF2B5EF4-FFF2-40B4-BE49-F238E27FC236}">
                <a16:creationId xmlns:a16="http://schemas.microsoft.com/office/drawing/2014/main" id="{C75564EB-3657-C44B-9ABF-FE414B018B83}"/>
              </a:ext>
            </a:extLst>
          </p:cNvPr>
          <p:cNvSpPr>
            <a:spLocks noGrp="1"/>
          </p:cNvSpPr>
          <p:nvPr>
            <p:ph type="sldNum" sz="quarter" idx="12"/>
          </p:nvPr>
        </p:nvSpPr>
        <p:spPr/>
        <p:txBody>
          <a:bodyPr/>
          <a:lstStyle/>
          <a:p>
            <a:fld id="{652E326F-2974-0E46-BE41-4A2DFAACED48}" type="slidenum">
              <a:rPr lang="en-AU" smtClean="0"/>
              <a:t>19</a:t>
            </a:fld>
            <a:endParaRPr lang="en-AU"/>
          </a:p>
        </p:txBody>
      </p:sp>
      <p:pic>
        <p:nvPicPr>
          <p:cNvPr id="5" name="Picture 4">
            <a:extLst>
              <a:ext uri="{FF2B5EF4-FFF2-40B4-BE49-F238E27FC236}">
                <a16:creationId xmlns:a16="http://schemas.microsoft.com/office/drawing/2014/main" id="{5A4FC2FE-3232-4543-853C-A7D768E2389E}"/>
              </a:ext>
            </a:extLst>
          </p:cNvPr>
          <p:cNvPicPr>
            <a:picLocks noChangeAspect="1"/>
          </p:cNvPicPr>
          <p:nvPr/>
        </p:nvPicPr>
        <p:blipFill>
          <a:blip r:embed="rId2"/>
          <a:stretch>
            <a:fillRect/>
          </a:stretch>
        </p:blipFill>
        <p:spPr>
          <a:xfrm>
            <a:off x="2518346" y="3112911"/>
            <a:ext cx="5549171" cy="3539182"/>
          </a:xfrm>
          <a:prstGeom prst="rect">
            <a:avLst/>
          </a:prstGeom>
        </p:spPr>
      </p:pic>
    </p:spTree>
    <p:extLst>
      <p:ext uri="{BB962C8B-B14F-4D97-AF65-F5344CB8AC3E}">
        <p14:creationId xmlns:p14="http://schemas.microsoft.com/office/powerpoint/2010/main" val="336424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A8E8-78EA-BB40-BA7C-B8515F64FD04}"/>
              </a:ext>
            </a:extLst>
          </p:cNvPr>
          <p:cNvSpPr>
            <a:spLocks noGrp="1"/>
          </p:cNvSpPr>
          <p:nvPr>
            <p:ph type="title"/>
          </p:nvPr>
        </p:nvSpPr>
        <p:spPr/>
        <p:txBody>
          <a:bodyPr/>
          <a:lstStyle/>
          <a:p>
            <a:r>
              <a:rPr lang="en-AU" dirty="0">
                <a:solidFill>
                  <a:srgbClr val="7F5F00"/>
                </a:solidFill>
              </a:rPr>
              <a:t>Why pick on the DNS?</a:t>
            </a:r>
          </a:p>
        </p:txBody>
      </p:sp>
      <p:sp>
        <p:nvSpPr>
          <p:cNvPr id="3" name="Content Placeholder 2">
            <a:extLst>
              <a:ext uri="{FF2B5EF4-FFF2-40B4-BE49-F238E27FC236}">
                <a16:creationId xmlns:a16="http://schemas.microsoft.com/office/drawing/2014/main" id="{88DEB272-02F5-DF40-A238-E2F9CC8C462B}"/>
              </a:ext>
            </a:extLst>
          </p:cNvPr>
          <p:cNvSpPr>
            <a:spLocks noGrp="1"/>
          </p:cNvSpPr>
          <p:nvPr>
            <p:ph idx="1"/>
          </p:nvPr>
        </p:nvSpPr>
        <p:spPr>
          <a:xfrm>
            <a:off x="527382" y="1600201"/>
            <a:ext cx="9607881" cy="4565105"/>
          </a:xfrm>
        </p:spPr>
        <p:txBody>
          <a:bodyPr>
            <a:normAutofit/>
          </a:bodyPr>
          <a:lstStyle/>
          <a:p>
            <a:pPr marL="0" indent="0">
              <a:lnSpc>
                <a:spcPct val="120000"/>
              </a:lnSpc>
              <a:spcBef>
                <a:spcPts val="0"/>
              </a:spcBef>
              <a:buNone/>
            </a:pPr>
            <a:r>
              <a:rPr lang="en-AU" dirty="0"/>
              <a:t>The DNS is </a:t>
            </a:r>
            <a:r>
              <a:rPr lang="en-AU" b="1" dirty="0"/>
              <a:t>used by everyone and everything</a:t>
            </a:r>
          </a:p>
          <a:p>
            <a:pPr lvl="1">
              <a:lnSpc>
                <a:spcPct val="100000"/>
              </a:lnSpc>
              <a:spcBef>
                <a:spcPts val="0"/>
              </a:spcBef>
            </a:pPr>
            <a:r>
              <a:rPr lang="en-AU" dirty="0"/>
              <a:t>Because pretty much everything you do on the net starts with a call to the DNS</a:t>
            </a:r>
          </a:p>
          <a:p>
            <a:pPr lvl="1">
              <a:lnSpc>
                <a:spcPct val="100000"/>
              </a:lnSpc>
              <a:spcBef>
                <a:spcPts val="0"/>
              </a:spcBef>
            </a:pPr>
            <a:r>
              <a:rPr lang="en-AU" dirty="0"/>
              <a:t>If a single entity “controlled” the DNS then to all practical purposes they would control not just the DNS, but the entire Internet!</a:t>
            </a:r>
          </a:p>
          <a:p>
            <a:endParaRPr lang="en-AU" b="1" dirty="0"/>
          </a:p>
          <a:p>
            <a:pPr lvl="1"/>
            <a:endParaRPr lang="en-AU" dirty="0"/>
          </a:p>
          <a:p>
            <a:pPr lvl="1"/>
            <a:endParaRPr lang="en-AU" dirty="0"/>
          </a:p>
        </p:txBody>
      </p:sp>
    </p:spTree>
    <p:extLst>
      <p:ext uri="{BB962C8B-B14F-4D97-AF65-F5344CB8AC3E}">
        <p14:creationId xmlns:p14="http://schemas.microsoft.com/office/powerpoint/2010/main" val="1245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pic>
        <p:nvPicPr>
          <p:cNvPr id="6" name="Content Placeholder 5">
            <a:extLst>
              <a:ext uri="{FF2B5EF4-FFF2-40B4-BE49-F238E27FC236}">
                <a16:creationId xmlns:a16="http://schemas.microsoft.com/office/drawing/2014/main" id="{D4BFB830-75EA-D24D-AF7F-ADA3918094E5}"/>
              </a:ext>
            </a:extLst>
          </p:cNvPr>
          <p:cNvPicPr>
            <a:picLocks noGrp="1" noChangeAspect="1"/>
          </p:cNvPicPr>
          <p:nvPr>
            <p:ph idx="1"/>
          </p:nvPr>
        </p:nvPicPr>
        <p:blipFill>
          <a:blip r:embed="rId2"/>
          <a:stretch>
            <a:fillRect/>
          </a:stretch>
        </p:blipFill>
        <p:spPr>
          <a:xfrm>
            <a:off x="136133" y="1611773"/>
            <a:ext cx="6197360" cy="4351338"/>
          </a:xfrm>
        </p:spPr>
      </p:pic>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20</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3139321"/>
          </a:xfrm>
          <a:prstGeom prst="rect">
            <a:avLst/>
          </a:prstGeom>
          <a:noFill/>
        </p:spPr>
        <p:txBody>
          <a:bodyPr wrap="square" rtlCol="0">
            <a:spAutoFit/>
          </a:bodyPr>
          <a:lstStyle/>
          <a:p>
            <a:r>
              <a:rPr lang="en-AU" dirty="0"/>
              <a:t>Of the 140,000 visible recursive resolvers, just 150 resolvers account for 20% of all users and 1,500 resolvers account for 50% of all users.</a:t>
            </a:r>
          </a:p>
          <a:p>
            <a:endParaRPr lang="en-AU" dirty="0"/>
          </a:p>
          <a:p>
            <a:r>
              <a:rPr lang="en-AU" dirty="0"/>
              <a:t>10,000 resolvers account for 90% of all users</a:t>
            </a:r>
          </a:p>
          <a:p>
            <a:endParaRPr lang="en-AU" dirty="0"/>
          </a:p>
          <a:p>
            <a:r>
              <a:rPr lang="en-AU" dirty="0"/>
              <a:t>However we are looking here at resolver IP addresses, and that’s probably misleading. </a:t>
            </a:r>
          </a:p>
          <a:p>
            <a:endParaRPr lang="en-AU" dirty="0"/>
          </a:p>
          <a:p>
            <a:r>
              <a:rPr lang="en-AU" dirty="0"/>
              <a:t>Lets try and group resolver IP addresses into resolver services</a:t>
            </a:r>
          </a:p>
        </p:txBody>
      </p:sp>
    </p:spTree>
    <p:extLst>
      <p:ext uri="{BB962C8B-B14F-4D97-AF65-F5344CB8AC3E}">
        <p14:creationId xmlns:p14="http://schemas.microsoft.com/office/powerpoint/2010/main" val="399537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2C28-906B-D141-A6E8-C2DFED1D5107}"/>
              </a:ext>
            </a:extLst>
          </p:cNvPr>
          <p:cNvSpPr>
            <a:spLocks noGrp="1"/>
          </p:cNvSpPr>
          <p:nvPr>
            <p:ph type="title"/>
          </p:nvPr>
        </p:nvSpPr>
        <p:spPr/>
        <p:txBody>
          <a:bodyPr/>
          <a:lstStyle/>
          <a:p>
            <a:r>
              <a:rPr lang="en-AU" dirty="0"/>
              <a:t>Recursive Resolver Stats</a:t>
            </a:r>
          </a:p>
        </p:txBody>
      </p:sp>
      <p:sp>
        <p:nvSpPr>
          <p:cNvPr id="4" name="Slide Number Placeholder 3">
            <a:extLst>
              <a:ext uri="{FF2B5EF4-FFF2-40B4-BE49-F238E27FC236}">
                <a16:creationId xmlns:a16="http://schemas.microsoft.com/office/drawing/2014/main" id="{31693FD2-0501-B542-A1A9-6548196EED32}"/>
              </a:ext>
            </a:extLst>
          </p:cNvPr>
          <p:cNvSpPr>
            <a:spLocks noGrp="1"/>
          </p:cNvSpPr>
          <p:nvPr>
            <p:ph type="sldNum" sz="quarter" idx="12"/>
          </p:nvPr>
        </p:nvSpPr>
        <p:spPr/>
        <p:txBody>
          <a:bodyPr/>
          <a:lstStyle/>
          <a:p>
            <a:fld id="{652E326F-2974-0E46-BE41-4A2DFAACED48}" type="slidenum">
              <a:rPr lang="en-AU" smtClean="0"/>
              <a:t>21</a:t>
            </a:fld>
            <a:endParaRPr lang="en-AU"/>
          </a:p>
        </p:txBody>
      </p:sp>
      <p:sp>
        <p:nvSpPr>
          <p:cNvPr id="7" name="TextBox 6">
            <a:extLst>
              <a:ext uri="{FF2B5EF4-FFF2-40B4-BE49-F238E27FC236}">
                <a16:creationId xmlns:a16="http://schemas.microsoft.com/office/drawing/2014/main" id="{67407FD6-5FD5-FF45-B61B-EAF3A83C61C1}"/>
              </a:ext>
            </a:extLst>
          </p:cNvPr>
          <p:cNvSpPr txBox="1"/>
          <p:nvPr/>
        </p:nvSpPr>
        <p:spPr>
          <a:xfrm>
            <a:off x="6636774" y="2005781"/>
            <a:ext cx="5419093" cy="1754326"/>
          </a:xfrm>
          <a:prstGeom prst="rect">
            <a:avLst/>
          </a:prstGeom>
          <a:noFill/>
        </p:spPr>
        <p:txBody>
          <a:bodyPr wrap="square" rtlCol="0">
            <a:spAutoFit/>
          </a:bodyPr>
          <a:lstStyle/>
          <a:p>
            <a:r>
              <a:rPr lang="en-AU" dirty="0"/>
              <a:t>Of the 14,600 visible recursive resolvers services, just 15 resolver services serve 50% of users</a:t>
            </a:r>
          </a:p>
          <a:p>
            <a:endParaRPr lang="en-AU" dirty="0"/>
          </a:p>
          <a:p>
            <a:r>
              <a:rPr lang="en-AU" dirty="0"/>
              <a:t>250 resolver services serve 90% of users</a:t>
            </a:r>
          </a:p>
          <a:p>
            <a:endParaRPr lang="en-AU" dirty="0"/>
          </a:p>
          <a:p>
            <a:r>
              <a:rPr lang="en-AU" dirty="0"/>
              <a:t>Is this what we mean by “centralisation”?</a:t>
            </a:r>
          </a:p>
        </p:txBody>
      </p:sp>
      <p:pic>
        <p:nvPicPr>
          <p:cNvPr id="9" name="Content Placeholder 8">
            <a:extLst>
              <a:ext uri="{FF2B5EF4-FFF2-40B4-BE49-F238E27FC236}">
                <a16:creationId xmlns:a16="http://schemas.microsoft.com/office/drawing/2014/main" id="{F99201AC-A8C7-0C47-A5E2-A029B20C81A6}"/>
              </a:ext>
            </a:extLst>
          </p:cNvPr>
          <p:cNvPicPr>
            <a:picLocks noGrp="1" noChangeAspect="1"/>
          </p:cNvPicPr>
          <p:nvPr>
            <p:ph idx="1"/>
          </p:nvPr>
        </p:nvPicPr>
        <p:blipFill>
          <a:blip r:embed="rId2"/>
          <a:stretch>
            <a:fillRect/>
          </a:stretch>
        </p:blipFill>
        <p:spPr>
          <a:xfrm>
            <a:off x="239372" y="1501160"/>
            <a:ext cx="6197360" cy="4351338"/>
          </a:xfrm>
        </p:spPr>
      </p:pic>
    </p:spTree>
    <p:extLst>
      <p:ext uri="{BB962C8B-B14F-4D97-AF65-F5344CB8AC3E}">
        <p14:creationId xmlns:p14="http://schemas.microsoft.com/office/powerpoint/2010/main" val="277284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F7E7-5611-3549-94ED-FD06CD92097E}"/>
              </a:ext>
            </a:extLst>
          </p:cNvPr>
          <p:cNvSpPr>
            <a:spLocks noGrp="1"/>
          </p:cNvSpPr>
          <p:nvPr>
            <p:ph type="title"/>
          </p:nvPr>
        </p:nvSpPr>
        <p:spPr/>
        <p:txBody>
          <a:bodyPr/>
          <a:lstStyle/>
          <a:p>
            <a:r>
              <a:rPr lang="en-AU" dirty="0"/>
              <a:t>Details</a:t>
            </a:r>
          </a:p>
        </p:txBody>
      </p:sp>
      <p:sp>
        <p:nvSpPr>
          <p:cNvPr id="3" name="Content Placeholder 2">
            <a:extLst>
              <a:ext uri="{FF2B5EF4-FFF2-40B4-BE49-F238E27FC236}">
                <a16:creationId xmlns:a16="http://schemas.microsoft.com/office/drawing/2014/main" id="{E457CB46-B3CE-A74D-BAF7-8213380707A5}"/>
              </a:ext>
            </a:extLst>
          </p:cNvPr>
          <p:cNvSpPr>
            <a:spLocks noGrp="1"/>
          </p:cNvSpPr>
          <p:nvPr>
            <p:ph idx="1"/>
          </p:nvPr>
        </p:nvSpPr>
        <p:spPr/>
        <p:txBody>
          <a:bodyPr/>
          <a:lstStyle/>
          <a:p>
            <a:pPr marL="0" indent="0">
              <a:buNone/>
            </a:pPr>
            <a:r>
              <a:rPr lang="en-AU" dirty="0"/>
              <a:t>Lets break this data down into:</a:t>
            </a:r>
          </a:p>
          <a:p>
            <a:pPr lvl="1"/>
            <a:r>
              <a:rPr lang="en-AU" dirty="0"/>
              <a:t>Using a “known” open DNS resolver</a:t>
            </a:r>
          </a:p>
          <a:p>
            <a:pPr lvl="1"/>
            <a:r>
              <a:rPr lang="en-AU" dirty="0"/>
              <a:t>Using a resolver in the same AS as the user</a:t>
            </a:r>
          </a:p>
          <a:p>
            <a:pPr lvl="1"/>
            <a:r>
              <a:rPr lang="en-AU" dirty="0"/>
              <a:t>Using a resolver in the same country as the user</a:t>
            </a:r>
          </a:p>
          <a:p>
            <a:pPr lvl="1"/>
            <a:r>
              <a:rPr lang="en-AU" dirty="0"/>
              <a:t>Others</a:t>
            </a:r>
          </a:p>
        </p:txBody>
      </p:sp>
      <p:sp>
        <p:nvSpPr>
          <p:cNvPr id="4" name="Slide Number Placeholder 3">
            <a:extLst>
              <a:ext uri="{FF2B5EF4-FFF2-40B4-BE49-F238E27FC236}">
                <a16:creationId xmlns:a16="http://schemas.microsoft.com/office/drawing/2014/main" id="{10CED94C-C4ED-1B46-A636-1E6887E517BA}"/>
              </a:ext>
            </a:extLst>
          </p:cNvPr>
          <p:cNvSpPr>
            <a:spLocks noGrp="1"/>
          </p:cNvSpPr>
          <p:nvPr>
            <p:ph type="sldNum" sz="quarter" idx="12"/>
          </p:nvPr>
        </p:nvSpPr>
        <p:spPr/>
        <p:txBody>
          <a:bodyPr/>
          <a:lstStyle/>
          <a:p>
            <a:fld id="{652E326F-2974-0E46-BE41-4A2DFAACED48}" type="slidenum">
              <a:rPr lang="en-AU" smtClean="0"/>
              <a:t>22</a:t>
            </a:fld>
            <a:endParaRPr lang="en-AU"/>
          </a:p>
        </p:txBody>
      </p:sp>
    </p:spTree>
    <p:extLst>
      <p:ext uri="{BB962C8B-B14F-4D97-AF65-F5344CB8AC3E}">
        <p14:creationId xmlns:p14="http://schemas.microsoft.com/office/powerpoint/2010/main" val="3021532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”First” Resolver Use</a:t>
            </a:r>
          </a:p>
        </p:txBody>
      </p:sp>
      <p:pic>
        <p:nvPicPr>
          <p:cNvPr id="6" name="Content Placeholder 5">
            <a:extLst>
              <a:ext uri="{FF2B5EF4-FFF2-40B4-BE49-F238E27FC236}">
                <a16:creationId xmlns:a16="http://schemas.microsoft.com/office/drawing/2014/main" id="{98E9E2DE-082D-374D-AB33-5A169B44A16C}"/>
              </a:ext>
            </a:extLst>
          </p:cNvPr>
          <p:cNvPicPr>
            <a:picLocks noGrp="1" noChangeAspect="1"/>
          </p:cNvPicPr>
          <p:nvPr>
            <p:ph idx="1"/>
          </p:nvPr>
        </p:nvPicPr>
        <p:blipFill>
          <a:blip r:embed="rId2"/>
          <a:stretch>
            <a:fillRect/>
          </a:stretch>
        </p:blipFill>
        <p:spPr>
          <a:xfrm>
            <a:off x="511070" y="1400864"/>
            <a:ext cx="8548847" cy="5245310"/>
          </a:xfrm>
        </p:spPr>
      </p:pic>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23</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228082" y="1608083"/>
            <a:ext cx="2848303" cy="646331"/>
          </a:xfrm>
          <a:prstGeom prst="rect">
            <a:avLst/>
          </a:prstGeom>
          <a:noFill/>
        </p:spPr>
        <p:txBody>
          <a:bodyPr wrap="square" rtlCol="0">
            <a:spAutoFit/>
          </a:bodyPr>
          <a:lstStyle/>
          <a:p>
            <a:r>
              <a:rPr lang="en-AU" sz="1200" dirty="0">
                <a:solidFill>
                  <a:srgbClr val="2E63CC"/>
                </a:solidFill>
                <a:latin typeface="AhnbergHand" pitchFamily="2" charset="0"/>
              </a:rPr>
              <a:t>70% of users use a resolver located in the same AS as the user (ISP resolver)</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2" y="4456437"/>
            <a:ext cx="2848303" cy="646331"/>
          </a:xfrm>
          <a:prstGeom prst="rect">
            <a:avLst/>
          </a:prstGeom>
          <a:noFill/>
        </p:spPr>
        <p:txBody>
          <a:bodyPr wrap="square" rtlCol="0">
            <a:spAutoFit/>
          </a:bodyPr>
          <a:lstStyle/>
          <a:p>
            <a:r>
              <a:rPr lang="en-AU" sz="1200" dirty="0">
                <a:solidFill>
                  <a:srgbClr val="DA2D03"/>
                </a:solidFill>
                <a:latin typeface="AhnbergHand" pitchFamily="2" charset="0"/>
              </a:rPr>
              <a:t>17% of users use a resolver located in the same CC as the user (ISP resolver?)</a:t>
            </a:r>
          </a:p>
        </p:txBody>
      </p:sp>
      <p:sp>
        <p:nvSpPr>
          <p:cNvPr id="10" name="TextBox 9">
            <a:extLst>
              <a:ext uri="{FF2B5EF4-FFF2-40B4-BE49-F238E27FC236}">
                <a16:creationId xmlns:a16="http://schemas.microsoft.com/office/drawing/2014/main" id="{E8233B1B-99D6-F544-8965-F10803900CDC}"/>
              </a:ext>
            </a:extLst>
          </p:cNvPr>
          <p:cNvSpPr txBox="1"/>
          <p:nvPr/>
        </p:nvSpPr>
        <p:spPr>
          <a:xfrm>
            <a:off x="9228082" y="5097513"/>
            <a:ext cx="2848303" cy="461665"/>
          </a:xfrm>
          <a:prstGeom prst="rect">
            <a:avLst/>
          </a:prstGeom>
          <a:noFill/>
        </p:spPr>
        <p:txBody>
          <a:bodyPr wrap="square" rtlCol="0">
            <a:spAutoFit/>
          </a:bodyPr>
          <a:lstStyle/>
          <a:p>
            <a:r>
              <a:rPr lang="en-AU" sz="1200" dirty="0">
                <a:solidFill>
                  <a:srgbClr val="FF9800"/>
                </a:solidFill>
                <a:latin typeface="AhnbergHand" pitchFamily="2" charset="0"/>
              </a:rPr>
              <a:t>15% of users use the Google open resolver (8.8.8.8)</a:t>
            </a:r>
          </a:p>
        </p:txBody>
      </p:sp>
    </p:spTree>
    <p:extLst>
      <p:ext uri="{BB962C8B-B14F-4D97-AF65-F5344CB8AC3E}">
        <p14:creationId xmlns:p14="http://schemas.microsoft.com/office/powerpoint/2010/main" val="194775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5BDA-4F67-2444-8979-6FB30F6F6327}"/>
              </a:ext>
            </a:extLst>
          </p:cNvPr>
          <p:cNvSpPr>
            <a:spLocks noGrp="1"/>
          </p:cNvSpPr>
          <p:nvPr>
            <p:ph type="title"/>
          </p:nvPr>
        </p:nvSpPr>
        <p:spPr/>
        <p:txBody>
          <a:bodyPr/>
          <a:lstStyle/>
          <a:p>
            <a:r>
              <a:rPr lang="en-AU" dirty="0"/>
              <a:t>All Resolver Use (SERVFAIL)</a:t>
            </a:r>
          </a:p>
        </p:txBody>
      </p:sp>
      <p:sp>
        <p:nvSpPr>
          <p:cNvPr id="4" name="Slide Number Placeholder 3">
            <a:extLst>
              <a:ext uri="{FF2B5EF4-FFF2-40B4-BE49-F238E27FC236}">
                <a16:creationId xmlns:a16="http://schemas.microsoft.com/office/drawing/2014/main" id="{FC0DD5CE-AEAC-1D4F-A062-88C09AEE274F}"/>
              </a:ext>
            </a:extLst>
          </p:cNvPr>
          <p:cNvSpPr>
            <a:spLocks noGrp="1"/>
          </p:cNvSpPr>
          <p:nvPr>
            <p:ph type="sldNum" sz="quarter" idx="12"/>
          </p:nvPr>
        </p:nvSpPr>
        <p:spPr/>
        <p:txBody>
          <a:bodyPr/>
          <a:lstStyle/>
          <a:p>
            <a:fld id="{652E326F-2974-0E46-BE41-4A2DFAACED48}" type="slidenum">
              <a:rPr lang="en-AU" smtClean="0"/>
              <a:t>24</a:t>
            </a:fld>
            <a:endParaRPr lang="en-AU"/>
          </a:p>
        </p:txBody>
      </p:sp>
      <p:sp>
        <p:nvSpPr>
          <p:cNvPr id="7" name="TextBox 6">
            <a:extLst>
              <a:ext uri="{FF2B5EF4-FFF2-40B4-BE49-F238E27FC236}">
                <a16:creationId xmlns:a16="http://schemas.microsoft.com/office/drawing/2014/main" id="{DB97BE38-F91D-0248-8D92-BADB6FEB0577}"/>
              </a:ext>
            </a:extLst>
          </p:cNvPr>
          <p:cNvSpPr txBox="1"/>
          <p:nvPr/>
        </p:nvSpPr>
        <p:spPr>
          <a:xfrm>
            <a:off x="9115656" y="1893289"/>
            <a:ext cx="2848303" cy="276999"/>
          </a:xfrm>
          <a:prstGeom prst="rect">
            <a:avLst/>
          </a:prstGeom>
          <a:noFill/>
        </p:spPr>
        <p:txBody>
          <a:bodyPr wrap="square" rtlCol="0">
            <a:spAutoFit/>
          </a:bodyPr>
          <a:lstStyle/>
          <a:p>
            <a:r>
              <a:rPr lang="en-AU" sz="1200" dirty="0">
                <a:solidFill>
                  <a:srgbClr val="2E63CC"/>
                </a:solidFill>
                <a:latin typeface="AhnbergHand" pitchFamily="2" charset="0"/>
              </a:rPr>
              <a:t>70% -&gt; 72% for same ISP</a:t>
            </a:r>
          </a:p>
        </p:txBody>
      </p:sp>
      <p:sp>
        <p:nvSpPr>
          <p:cNvPr id="9" name="TextBox 8">
            <a:extLst>
              <a:ext uri="{FF2B5EF4-FFF2-40B4-BE49-F238E27FC236}">
                <a16:creationId xmlns:a16="http://schemas.microsoft.com/office/drawing/2014/main" id="{7D6D96F8-5A61-DB45-B6F2-202D6D4848CF}"/>
              </a:ext>
            </a:extLst>
          </p:cNvPr>
          <p:cNvSpPr txBox="1"/>
          <p:nvPr/>
        </p:nvSpPr>
        <p:spPr>
          <a:xfrm>
            <a:off x="9228081" y="4381486"/>
            <a:ext cx="2848303" cy="1015663"/>
          </a:xfrm>
          <a:prstGeom prst="rect">
            <a:avLst/>
          </a:prstGeom>
          <a:noFill/>
        </p:spPr>
        <p:txBody>
          <a:bodyPr wrap="square" rtlCol="0">
            <a:spAutoFit/>
          </a:bodyPr>
          <a:lstStyle/>
          <a:p>
            <a:r>
              <a:rPr lang="en-AU" sz="1200" dirty="0">
                <a:solidFill>
                  <a:srgbClr val="DA2D03"/>
                </a:solidFill>
                <a:latin typeface="AhnbergHand" pitchFamily="2" charset="0"/>
              </a:rPr>
              <a:t>15%  -&gt; 29% for Google use</a:t>
            </a:r>
          </a:p>
          <a:p>
            <a:endParaRPr lang="en-AU" sz="1200" dirty="0">
              <a:solidFill>
                <a:srgbClr val="DA2D03"/>
              </a:solidFill>
              <a:latin typeface="AhnbergHand" pitchFamily="2" charset="0"/>
            </a:endParaRPr>
          </a:p>
          <a:p>
            <a:r>
              <a:rPr lang="en-AU" sz="1200" dirty="0">
                <a:solidFill>
                  <a:srgbClr val="DA2D03"/>
                </a:solidFill>
                <a:latin typeface="AhnbergHand" pitchFamily="2" charset="0"/>
              </a:rPr>
              <a:t>(yes, the plotting software performed a colour change – sorry!)</a:t>
            </a:r>
          </a:p>
        </p:txBody>
      </p:sp>
      <p:pic>
        <p:nvPicPr>
          <p:cNvPr id="5" name="Picture 4">
            <a:extLst>
              <a:ext uri="{FF2B5EF4-FFF2-40B4-BE49-F238E27FC236}">
                <a16:creationId xmlns:a16="http://schemas.microsoft.com/office/drawing/2014/main" id="{2A4A50E4-42CD-824B-B0B0-7C5AA41FFC91}"/>
              </a:ext>
            </a:extLst>
          </p:cNvPr>
          <p:cNvPicPr>
            <a:picLocks noChangeAspect="1"/>
          </p:cNvPicPr>
          <p:nvPr/>
        </p:nvPicPr>
        <p:blipFill>
          <a:blip r:embed="rId2"/>
          <a:stretch>
            <a:fillRect/>
          </a:stretch>
        </p:blipFill>
        <p:spPr>
          <a:xfrm>
            <a:off x="547754" y="1516139"/>
            <a:ext cx="8479818" cy="5137529"/>
          </a:xfrm>
          <a:prstGeom prst="rect">
            <a:avLst/>
          </a:prstGeom>
        </p:spPr>
      </p:pic>
    </p:spTree>
    <p:extLst>
      <p:ext uri="{BB962C8B-B14F-4D97-AF65-F5344CB8AC3E}">
        <p14:creationId xmlns:p14="http://schemas.microsoft.com/office/powerpoint/2010/main" val="39823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pic>
        <p:nvPicPr>
          <p:cNvPr id="6" name="Content Placeholder 5">
            <a:extLst>
              <a:ext uri="{FF2B5EF4-FFF2-40B4-BE49-F238E27FC236}">
                <a16:creationId xmlns:a16="http://schemas.microsoft.com/office/drawing/2014/main" id="{39DBC754-252E-D54B-A12C-21C966DA57E5}"/>
              </a:ext>
            </a:extLst>
          </p:cNvPr>
          <p:cNvPicPr>
            <a:picLocks noGrp="1" noChangeAspect="1"/>
          </p:cNvPicPr>
          <p:nvPr>
            <p:ph idx="1"/>
          </p:nvPr>
        </p:nvPicPr>
        <p:blipFill>
          <a:blip r:embed="rId2"/>
          <a:stretch>
            <a:fillRect/>
          </a:stretch>
        </p:blipFill>
        <p:spPr>
          <a:xfrm>
            <a:off x="2146300" y="2121694"/>
            <a:ext cx="7899400" cy="3759200"/>
          </a:xfrm>
        </p:spPr>
      </p:pic>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25</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2899063" cy="369332"/>
          </a:xfrm>
          <a:prstGeom prst="rect">
            <a:avLst/>
          </a:prstGeom>
          <a:noFill/>
        </p:spPr>
        <p:txBody>
          <a:bodyPr wrap="none" rtlCol="0">
            <a:spAutoFit/>
          </a:bodyPr>
          <a:lstStyle/>
          <a:p>
            <a:r>
              <a:rPr lang="en-AU" dirty="0"/>
              <a:t>Use of Google Service per CC</a:t>
            </a:r>
          </a:p>
        </p:txBody>
      </p:sp>
      <p:sp>
        <p:nvSpPr>
          <p:cNvPr id="3" name="TextBox 2">
            <a:extLst>
              <a:ext uri="{FF2B5EF4-FFF2-40B4-BE49-F238E27FC236}">
                <a16:creationId xmlns:a16="http://schemas.microsoft.com/office/drawing/2014/main" id="{0E7AD98D-F633-9149-8EF1-7B0B5DA34670}"/>
              </a:ext>
            </a:extLst>
          </p:cNvPr>
          <p:cNvSpPr txBox="1"/>
          <p:nvPr/>
        </p:nvSpPr>
        <p:spPr>
          <a:xfrm>
            <a:off x="435077" y="5296237"/>
            <a:ext cx="3723776" cy="646331"/>
          </a:xfrm>
          <a:prstGeom prst="rect">
            <a:avLst/>
          </a:prstGeom>
          <a:noFill/>
        </p:spPr>
        <p:txBody>
          <a:bodyPr wrap="none" rtlCol="0">
            <a:spAutoFit/>
          </a:bodyPr>
          <a:lstStyle/>
          <a:p>
            <a:r>
              <a:rPr lang="en-AU" dirty="0"/>
              <a:t>Within each country how many users</a:t>
            </a:r>
          </a:p>
          <a:p>
            <a:r>
              <a:rPr lang="en-AU" dirty="0"/>
              <a:t>In that country use Google’s resolver?</a:t>
            </a:r>
          </a:p>
        </p:txBody>
      </p:sp>
    </p:spTree>
    <p:extLst>
      <p:ext uri="{BB962C8B-B14F-4D97-AF65-F5344CB8AC3E}">
        <p14:creationId xmlns:p14="http://schemas.microsoft.com/office/powerpoint/2010/main" val="415504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7C019-6FD6-CD41-864D-9185AB5F54B8}"/>
              </a:ext>
            </a:extLst>
          </p:cNvPr>
          <p:cNvSpPr>
            <a:spLocks noGrp="1"/>
          </p:cNvSpPr>
          <p:nvPr>
            <p:ph type="title"/>
          </p:nvPr>
        </p:nvSpPr>
        <p:spPr/>
        <p:txBody>
          <a:bodyPr/>
          <a:lstStyle/>
          <a:p>
            <a:r>
              <a:rPr lang="en-AU" dirty="0"/>
              <a:t>Google DNS</a:t>
            </a:r>
          </a:p>
        </p:txBody>
      </p:sp>
      <p:sp>
        <p:nvSpPr>
          <p:cNvPr id="4" name="Slide Number Placeholder 3">
            <a:extLst>
              <a:ext uri="{FF2B5EF4-FFF2-40B4-BE49-F238E27FC236}">
                <a16:creationId xmlns:a16="http://schemas.microsoft.com/office/drawing/2014/main" id="{88213A55-76B0-AF41-98E9-A3189A90262C}"/>
              </a:ext>
            </a:extLst>
          </p:cNvPr>
          <p:cNvSpPr>
            <a:spLocks noGrp="1"/>
          </p:cNvSpPr>
          <p:nvPr>
            <p:ph type="sldNum" sz="quarter" idx="12"/>
          </p:nvPr>
        </p:nvSpPr>
        <p:spPr/>
        <p:txBody>
          <a:bodyPr/>
          <a:lstStyle/>
          <a:p>
            <a:fld id="{652E326F-2974-0E46-BE41-4A2DFAACED48}" type="slidenum">
              <a:rPr lang="en-AU" smtClean="0"/>
              <a:t>26</a:t>
            </a:fld>
            <a:endParaRPr lang="en-AU"/>
          </a:p>
        </p:txBody>
      </p:sp>
      <p:sp>
        <p:nvSpPr>
          <p:cNvPr id="7" name="TextBox 6">
            <a:extLst>
              <a:ext uri="{FF2B5EF4-FFF2-40B4-BE49-F238E27FC236}">
                <a16:creationId xmlns:a16="http://schemas.microsoft.com/office/drawing/2014/main" id="{53993ECD-E752-2143-A421-8FE2B7C3E3D8}"/>
              </a:ext>
            </a:extLst>
          </p:cNvPr>
          <p:cNvSpPr txBox="1"/>
          <p:nvPr/>
        </p:nvSpPr>
        <p:spPr>
          <a:xfrm>
            <a:off x="4646468" y="1690688"/>
            <a:ext cx="3609130" cy="369332"/>
          </a:xfrm>
          <a:prstGeom prst="rect">
            <a:avLst/>
          </a:prstGeom>
          <a:noFill/>
        </p:spPr>
        <p:txBody>
          <a:bodyPr wrap="none" rtlCol="0">
            <a:spAutoFit/>
          </a:bodyPr>
          <a:lstStyle/>
          <a:p>
            <a:r>
              <a:rPr lang="en-AU" dirty="0"/>
              <a:t>Use of Google Service by User Count</a:t>
            </a:r>
          </a:p>
        </p:txBody>
      </p:sp>
      <p:pic>
        <p:nvPicPr>
          <p:cNvPr id="9" name="Content Placeholder 8">
            <a:extLst>
              <a:ext uri="{FF2B5EF4-FFF2-40B4-BE49-F238E27FC236}">
                <a16:creationId xmlns:a16="http://schemas.microsoft.com/office/drawing/2014/main" id="{3EB93F6E-E128-774E-AC14-867B916A96C1}"/>
              </a:ext>
            </a:extLst>
          </p:cNvPr>
          <p:cNvPicPr>
            <a:picLocks noGrp="1" noChangeAspect="1"/>
          </p:cNvPicPr>
          <p:nvPr>
            <p:ph idx="1"/>
          </p:nvPr>
        </p:nvPicPr>
        <p:blipFill>
          <a:blip r:embed="rId2"/>
          <a:stretch>
            <a:fillRect/>
          </a:stretch>
        </p:blipFill>
        <p:spPr>
          <a:xfrm>
            <a:off x="2222500" y="2070894"/>
            <a:ext cx="7747000" cy="3860800"/>
          </a:xfrm>
        </p:spPr>
      </p:pic>
      <p:sp>
        <p:nvSpPr>
          <p:cNvPr id="6" name="TextBox 5">
            <a:extLst>
              <a:ext uri="{FF2B5EF4-FFF2-40B4-BE49-F238E27FC236}">
                <a16:creationId xmlns:a16="http://schemas.microsoft.com/office/drawing/2014/main" id="{C85C634E-C27D-F84B-8890-6551B7B7D211}"/>
              </a:ext>
            </a:extLst>
          </p:cNvPr>
          <p:cNvSpPr txBox="1"/>
          <p:nvPr/>
        </p:nvSpPr>
        <p:spPr>
          <a:xfrm>
            <a:off x="435078" y="5296237"/>
            <a:ext cx="3878826" cy="923330"/>
          </a:xfrm>
          <a:prstGeom prst="rect">
            <a:avLst/>
          </a:prstGeom>
          <a:noFill/>
        </p:spPr>
        <p:txBody>
          <a:bodyPr wrap="square" rtlCol="0">
            <a:spAutoFit/>
          </a:bodyPr>
          <a:lstStyle/>
          <a:p>
            <a:r>
              <a:rPr lang="en-AU" dirty="0"/>
              <a:t>Looking at the total population of users using Google’s service, where are they located?</a:t>
            </a:r>
          </a:p>
        </p:txBody>
      </p:sp>
    </p:spTree>
    <p:extLst>
      <p:ext uri="{BB962C8B-B14F-4D97-AF65-F5344CB8AC3E}">
        <p14:creationId xmlns:p14="http://schemas.microsoft.com/office/powerpoint/2010/main" val="1433148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9C5B-467E-634F-BD4D-70ED5C5C8075}"/>
              </a:ext>
            </a:extLst>
          </p:cNvPr>
          <p:cNvSpPr>
            <a:spLocks noGrp="1"/>
          </p:cNvSpPr>
          <p:nvPr>
            <p:ph type="title"/>
          </p:nvPr>
        </p:nvSpPr>
        <p:spPr/>
        <p:txBody>
          <a:bodyPr/>
          <a:lstStyle/>
          <a:p>
            <a:r>
              <a:rPr lang="en-AU" dirty="0"/>
              <a:t>Google DNS</a:t>
            </a:r>
          </a:p>
        </p:txBody>
      </p:sp>
      <p:sp>
        <p:nvSpPr>
          <p:cNvPr id="3" name="Content Placeholder 2">
            <a:extLst>
              <a:ext uri="{FF2B5EF4-FFF2-40B4-BE49-F238E27FC236}">
                <a16:creationId xmlns:a16="http://schemas.microsoft.com/office/drawing/2014/main" id="{21CB80B0-F41B-8244-A5CD-E2A2C801D754}"/>
              </a:ext>
            </a:extLst>
          </p:cNvPr>
          <p:cNvSpPr>
            <a:spLocks noGrp="1"/>
          </p:cNvSpPr>
          <p:nvPr>
            <p:ph idx="1"/>
          </p:nvPr>
        </p:nvSpPr>
        <p:spPr/>
        <p:txBody>
          <a:bodyPr/>
          <a:lstStyle/>
          <a:p>
            <a:r>
              <a:rPr lang="en-AU" dirty="0"/>
              <a:t>Google DNS use appears to be equally split between first use (15% of users) and backup resolvers (a further 14% of users) </a:t>
            </a:r>
          </a:p>
          <a:p>
            <a:r>
              <a:rPr lang="en-AU" dirty="0"/>
              <a:t>Within each economy Google DNS is heavily used in some African economies, and central and southern Asian economies</a:t>
            </a:r>
          </a:p>
          <a:p>
            <a:r>
              <a:rPr lang="en-AU" dirty="0"/>
              <a:t>The largest pool of Google DNS users are located in India (19% of Google DNS users)</a:t>
            </a:r>
          </a:p>
          <a:p>
            <a:r>
              <a:rPr lang="en-AU" dirty="0"/>
              <a:t>Significant pools Google users are also seen in the US, China, Nigeria, Brazil and Iran (each CC has some 4% - 6% of Google’s DNS users)</a:t>
            </a:r>
          </a:p>
        </p:txBody>
      </p:sp>
      <p:sp>
        <p:nvSpPr>
          <p:cNvPr id="4" name="Slide Number Placeholder 3">
            <a:extLst>
              <a:ext uri="{FF2B5EF4-FFF2-40B4-BE49-F238E27FC236}">
                <a16:creationId xmlns:a16="http://schemas.microsoft.com/office/drawing/2014/main" id="{87284A3F-2669-2948-AE2E-169AF9A1268C}"/>
              </a:ext>
            </a:extLst>
          </p:cNvPr>
          <p:cNvSpPr>
            <a:spLocks noGrp="1"/>
          </p:cNvSpPr>
          <p:nvPr>
            <p:ph type="sldNum" sz="quarter" idx="12"/>
          </p:nvPr>
        </p:nvSpPr>
        <p:spPr/>
        <p:txBody>
          <a:bodyPr/>
          <a:lstStyle/>
          <a:p>
            <a:fld id="{652E326F-2974-0E46-BE41-4A2DFAACED48}" type="slidenum">
              <a:rPr lang="en-AU" smtClean="0"/>
              <a:t>27</a:t>
            </a:fld>
            <a:endParaRPr lang="en-AU"/>
          </a:p>
        </p:txBody>
      </p:sp>
    </p:spTree>
    <p:extLst>
      <p:ext uri="{BB962C8B-B14F-4D97-AF65-F5344CB8AC3E}">
        <p14:creationId xmlns:p14="http://schemas.microsoft.com/office/powerpoint/2010/main" val="196697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6310-FCD7-2944-A37D-7596D1833926}"/>
              </a:ext>
            </a:extLst>
          </p:cNvPr>
          <p:cNvSpPr>
            <a:spLocks noGrp="1"/>
          </p:cNvSpPr>
          <p:nvPr>
            <p:ph type="title"/>
          </p:nvPr>
        </p:nvSpPr>
        <p:spPr/>
        <p:txBody>
          <a:bodyPr/>
          <a:lstStyle/>
          <a:p>
            <a:r>
              <a:rPr lang="en-AU" dirty="0"/>
              <a:t>Cloudflare’s 1.1.1.1 service</a:t>
            </a:r>
          </a:p>
        </p:txBody>
      </p:sp>
      <p:pic>
        <p:nvPicPr>
          <p:cNvPr id="6" name="Content Placeholder 5">
            <a:extLst>
              <a:ext uri="{FF2B5EF4-FFF2-40B4-BE49-F238E27FC236}">
                <a16:creationId xmlns:a16="http://schemas.microsoft.com/office/drawing/2014/main" id="{838311DB-6D8C-2C40-9CD5-302EF71A0624}"/>
              </a:ext>
            </a:extLst>
          </p:cNvPr>
          <p:cNvPicPr>
            <a:picLocks noGrp="1" noChangeAspect="1"/>
          </p:cNvPicPr>
          <p:nvPr>
            <p:ph idx="1"/>
          </p:nvPr>
        </p:nvPicPr>
        <p:blipFill>
          <a:blip r:embed="rId2"/>
          <a:stretch>
            <a:fillRect/>
          </a:stretch>
        </p:blipFill>
        <p:spPr>
          <a:xfrm>
            <a:off x="306986" y="2582390"/>
            <a:ext cx="4146905" cy="2303335"/>
          </a:xfrm>
        </p:spPr>
      </p:pic>
      <p:sp>
        <p:nvSpPr>
          <p:cNvPr id="4" name="Slide Number Placeholder 3">
            <a:extLst>
              <a:ext uri="{FF2B5EF4-FFF2-40B4-BE49-F238E27FC236}">
                <a16:creationId xmlns:a16="http://schemas.microsoft.com/office/drawing/2014/main" id="{1A31A0E8-73F3-974A-A3CF-8D81003875A0}"/>
              </a:ext>
            </a:extLst>
          </p:cNvPr>
          <p:cNvSpPr>
            <a:spLocks noGrp="1"/>
          </p:cNvSpPr>
          <p:nvPr>
            <p:ph type="sldNum" sz="quarter" idx="12"/>
          </p:nvPr>
        </p:nvSpPr>
        <p:spPr/>
        <p:txBody>
          <a:bodyPr/>
          <a:lstStyle/>
          <a:p>
            <a:fld id="{652E326F-2974-0E46-BE41-4A2DFAACED48}" type="slidenum">
              <a:rPr lang="en-AU" smtClean="0"/>
              <a:t>28</a:t>
            </a:fld>
            <a:endParaRPr lang="en-AU"/>
          </a:p>
        </p:txBody>
      </p:sp>
      <p:pic>
        <p:nvPicPr>
          <p:cNvPr id="8" name="Picture 7">
            <a:extLst>
              <a:ext uri="{FF2B5EF4-FFF2-40B4-BE49-F238E27FC236}">
                <a16:creationId xmlns:a16="http://schemas.microsoft.com/office/drawing/2014/main" id="{07EADC1D-0910-9447-AFC2-2E3BA5A4E577}"/>
              </a:ext>
            </a:extLst>
          </p:cNvPr>
          <p:cNvPicPr>
            <a:picLocks noChangeAspect="1"/>
          </p:cNvPicPr>
          <p:nvPr/>
        </p:nvPicPr>
        <p:blipFill>
          <a:blip r:embed="rId3"/>
          <a:stretch>
            <a:fillRect/>
          </a:stretch>
        </p:blipFill>
        <p:spPr>
          <a:xfrm>
            <a:off x="6170269" y="2257893"/>
            <a:ext cx="4511367" cy="2120588"/>
          </a:xfrm>
          <a:prstGeom prst="rect">
            <a:avLst/>
          </a:prstGeom>
        </p:spPr>
      </p:pic>
      <p:sp>
        <p:nvSpPr>
          <p:cNvPr id="9" name="TextBox 8">
            <a:extLst>
              <a:ext uri="{FF2B5EF4-FFF2-40B4-BE49-F238E27FC236}">
                <a16:creationId xmlns:a16="http://schemas.microsoft.com/office/drawing/2014/main" id="{C78377D8-3EF7-2740-A84C-D7E892BEFDC4}"/>
              </a:ext>
            </a:extLst>
          </p:cNvPr>
          <p:cNvSpPr txBox="1"/>
          <p:nvPr/>
        </p:nvSpPr>
        <p:spPr>
          <a:xfrm>
            <a:off x="6618157" y="1851285"/>
            <a:ext cx="2645661" cy="369332"/>
          </a:xfrm>
          <a:prstGeom prst="rect">
            <a:avLst/>
          </a:prstGeom>
          <a:noFill/>
        </p:spPr>
        <p:txBody>
          <a:bodyPr wrap="none" rtlCol="0">
            <a:spAutoFit/>
          </a:bodyPr>
          <a:lstStyle/>
          <a:p>
            <a:r>
              <a:rPr lang="en-AU" dirty="0"/>
              <a:t>Where is Cloudflare used?</a:t>
            </a:r>
          </a:p>
        </p:txBody>
      </p:sp>
      <p:sp>
        <p:nvSpPr>
          <p:cNvPr id="11" name="TextBox 10">
            <a:extLst>
              <a:ext uri="{FF2B5EF4-FFF2-40B4-BE49-F238E27FC236}">
                <a16:creationId xmlns:a16="http://schemas.microsoft.com/office/drawing/2014/main" id="{5B4EDD6B-C3EB-7B45-A0A5-DF3F960A5DC6}"/>
              </a:ext>
            </a:extLst>
          </p:cNvPr>
          <p:cNvSpPr txBox="1"/>
          <p:nvPr/>
        </p:nvSpPr>
        <p:spPr>
          <a:xfrm>
            <a:off x="5044190" y="4885725"/>
            <a:ext cx="6947941" cy="646331"/>
          </a:xfrm>
          <a:prstGeom prst="rect">
            <a:avLst/>
          </a:prstGeom>
          <a:noFill/>
        </p:spPr>
        <p:txBody>
          <a:bodyPr wrap="square" rtlCol="0">
            <a:spAutoFit/>
          </a:bodyPr>
          <a:lstStyle/>
          <a:p>
            <a:r>
              <a:rPr lang="en-AU" dirty="0"/>
              <a:t>Cloudflare is extensively used in Turkmenistan (80%), Iran (57%), Niger (54%) Cameroon (54%) and the Congo (49%)</a:t>
            </a:r>
          </a:p>
        </p:txBody>
      </p:sp>
      <p:sp>
        <p:nvSpPr>
          <p:cNvPr id="3" name="TextBox 2">
            <a:extLst>
              <a:ext uri="{FF2B5EF4-FFF2-40B4-BE49-F238E27FC236}">
                <a16:creationId xmlns:a16="http://schemas.microsoft.com/office/drawing/2014/main" id="{448E3531-9D1D-0242-B9EE-60E7048F3844}"/>
              </a:ext>
            </a:extLst>
          </p:cNvPr>
          <p:cNvSpPr txBox="1"/>
          <p:nvPr/>
        </p:nvSpPr>
        <p:spPr>
          <a:xfrm>
            <a:off x="980768" y="2223731"/>
            <a:ext cx="2436629" cy="369332"/>
          </a:xfrm>
          <a:prstGeom prst="rect">
            <a:avLst/>
          </a:prstGeom>
          <a:noFill/>
        </p:spPr>
        <p:txBody>
          <a:bodyPr wrap="none" rtlCol="0">
            <a:spAutoFit/>
          </a:bodyPr>
          <a:lstStyle/>
          <a:p>
            <a:r>
              <a:rPr lang="en-AU" dirty="0"/>
              <a:t>Cloudflare market share</a:t>
            </a:r>
          </a:p>
        </p:txBody>
      </p:sp>
    </p:spTree>
    <p:extLst>
      <p:ext uri="{BB962C8B-B14F-4D97-AF65-F5344CB8AC3E}">
        <p14:creationId xmlns:p14="http://schemas.microsoft.com/office/powerpoint/2010/main" val="293045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AA3F-7C70-8240-B7A9-1F84EF4F300F}"/>
              </a:ext>
            </a:extLst>
          </p:cNvPr>
          <p:cNvSpPr>
            <a:spLocks noGrp="1"/>
          </p:cNvSpPr>
          <p:nvPr>
            <p:ph type="title"/>
          </p:nvPr>
        </p:nvSpPr>
        <p:spPr/>
        <p:txBody>
          <a:bodyPr/>
          <a:lstStyle/>
          <a:p>
            <a:r>
              <a:rPr lang="en-AU" dirty="0"/>
              <a:t>Iran</a:t>
            </a:r>
          </a:p>
        </p:txBody>
      </p:sp>
      <p:pic>
        <p:nvPicPr>
          <p:cNvPr id="6" name="Content Placeholder 5">
            <a:extLst>
              <a:ext uri="{FF2B5EF4-FFF2-40B4-BE49-F238E27FC236}">
                <a16:creationId xmlns:a16="http://schemas.microsoft.com/office/drawing/2014/main" id="{7B2D1DD3-5749-D94B-B246-C3053D2DFEEA}"/>
              </a:ext>
            </a:extLst>
          </p:cNvPr>
          <p:cNvPicPr>
            <a:picLocks noGrp="1" noChangeAspect="1"/>
          </p:cNvPicPr>
          <p:nvPr>
            <p:ph idx="1"/>
          </p:nvPr>
        </p:nvPicPr>
        <p:blipFill>
          <a:blip r:embed="rId2"/>
          <a:stretch>
            <a:fillRect/>
          </a:stretch>
        </p:blipFill>
        <p:spPr>
          <a:xfrm>
            <a:off x="663391" y="1754488"/>
            <a:ext cx="6411968" cy="3657975"/>
          </a:xfrm>
        </p:spPr>
      </p:pic>
      <p:sp>
        <p:nvSpPr>
          <p:cNvPr id="4" name="Slide Number Placeholder 3">
            <a:extLst>
              <a:ext uri="{FF2B5EF4-FFF2-40B4-BE49-F238E27FC236}">
                <a16:creationId xmlns:a16="http://schemas.microsoft.com/office/drawing/2014/main" id="{A7A3CBEF-843B-0A4D-A79A-24BD81C2CC14}"/>
              </a:ext>
            </a:extLst>
          </p:cNvPr>
          <p:cNvSpPr>
            <a:spLocks noGrp="1"/>
          </p:cNvSpPr>
          <p:nvPr>
            <p:ph type="sldNum" sz="quarter" idx="12"/>
          </p:nvPr>
        </p:nvSpPr>
        <p:spPr/>
        <p:txBody>
          <a:bodyPr/>
          <a:lstStyle/>
          <a:p>
            <a:fld id="{652E326F-2974-0E46-BE41-4A2DFAACED48}" type="slidenum">
              <a:rPr lang="en-AU" smtClean="0"/>
              <a:t>29</a:t>
            </a:fld>
            <a:endParaRPr lang="en-AU"/>
          </a:p>
        </p:txBody>
      </p:sp>
      <p:sp>
        <p:nvSpPr>
          <p:cNvPr id="7" name="TextBox 6">
            <a:extLst>
              <a:ext uri="{FF2B5EF4-FFF2-40B4-BE49-F238E27FC236}">
                <a16:creationId xmlns:a16="http://schemas.microsoft.com/office/drawing/2014/main" id="{B1A7532D-4FA2-5C4E-9120-B11FF0540FC8}"/>
              </a:ext>
            </a:extLst>
          </p:cNvPr>
          <p:cNvSpPr txBox="1"/>
          <p:nvPr/>
        </p:nvSpPr>
        <p:spPr>
          <a:xfrm>
            <a:off x="7615003" y="1888761"/>
            <a:ext cx="4062335" cy="1200329"/>
          </a:xfrm>
          <a:prstGeom prst="rect">
            <a:avLst/>
          </a:prstGeom>
          <a:noFill/>
        </p:spPr>
        <p:txBody>
          <a:bodyPr wrap="square" rtlCol="0">
            <a:spAutoFit/>
          </a:bodyPr>
          <a:lstStyle/>
          <a:p>
            <a:r>
              <a:rPr lang="en-AU" dirty="0"/>
              <a:t>A major ISP in IRAN, MCCI, distributes its queries across Google, Cloudflare, Yandex, Neustar, OpenDNS, Quad9 and others</a:t>
            </a:r>
          </a:p>
        </p:txBody>
      </p:sp>
    </p:spTree>
    <p:extLst>
      <p:ext uri="{BB962C8B-B14F-4D97-AF65-F5344CB8AC3E}">
        <p14:creationId xmlns:p14="http://schemas.microsoft.com/office/powerpoint/2010/main" val="187731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5F6E-D9A1-C64E-A0FC-C67A391A83A7}"/>
              </a:ext>
            </a:extLst>
          </p:cNvPr>
          <p:cNvSpPr>
            <a:spLocks noGrp="1"/>
          </p:cNvSpPr>
          <p:nvPr>
            <p:ph type="title"/>
          </p:nvPr>
        </p:nvSpPr>
        <p:spPr/>
        <p:txBody>
          <a:bodyPr/>
          <a:lstStyle/>
          <a:p>
            <a:r>
              <a:rPr lang="en-AU" dirty="0"/>
              <a:t>This Presentation</a:t>
            </a:r>
          </a:p>
        </p:txBody>
      </p:sp>
      <p:sp>
        <p:nvSpPr>
          <p:cNvPr id="3" name="Content Placeholder 2">
            <a:extLst>
              <a:ext uri="{FF2B5EF4-FFF2-40B4-BE49-F238E27FC236}">
                <a16:creationId xmlns:a16="http://schemas.microsoft.com/office/drawing/2014/main" id="{717F952D-8D20-B349-AE75-C4B0DB067760}"/>
              </a:ext>
            </a:extLst>
          </p:cNvPr>
          <p:cNvSpPr>
            <a:spLocks noGrp="1"/>
          </p:cNvSpPr>
          <p:nvPr>
            <p:ph idx="1"/>
          </p:nvPr>
        </p:nvSpPr>
        <p:spPr/>
        <p:txBody>
          <a:bodyPr>
            <a:normAutofit/>
          </a:bodyPr>
          <a:lstStyle/>
          <a:p>
            <a:r>
              <a:rPr lang="en-AU" sz="4000" dirty="0"/>
              <a:t>What’s the problem with centrality anyway?</a:t>
            </a:r>
          </a:p>
          <a:p>
            <a:r>
              <a:rPr lang="en-AU" sz="4000" dirty="0"/>
              <a:t>What does centrality in the DNS mean?</a:t>
            </a:r>
          </a:p>
          <a:p>
            <a:r>
              <a:rPr lang="en-AU" sz="4000" dirty="0"/>
              <a:t>How to measure DNS centrality</a:t>
            </a:r>
          </a:p>
          <a:p>
            <a:r>
              <a:rPr lang="en-AU" sz="4000" dirty="0"/>
              <a:t>What we measure</a:t>
            </a:r>
          </a:p>
          <a:p>
            <a:r>
              <a:rPr lang="en-AU" sz="4000" dirty="0"/>
              <a:t>What are we see</a:t>
            </a:r>
          </a:p>
        </p:txBody>
      </p:sp>
      <p:sp>
        <p:nvSpPr>
          <p:cNvPr id="4" name="Slide Number Placeholder 3">
            <a:extLst>
              <a:ext uri="{FF2B5EF4-FFF2-40B4-BE49-F238E27FC236}">
                <a16:creationId xmlns:a16="http://schemas.microsoft.com/office/drawing/2014/main" id="{37623CA1-8C50-814A-B805-7E8A0C3E1921}"/>
              </a:ext>
            </a:extLst>
          </p:cNvPr>
          <p:cNvSpPr>
            <a:spLocks noGrp="1"/>
          </p:cNvSpPr>
          <p:nvPr>
            <p:ph type="sldNum" sz="quarter" idx="12"/>
          </p:nvPr>
        </p:nvSpPr>
        <p:spPr/>
        <p:txBody>
          <a:bodyPr/>
          <a:lstStyle/>
          <a:p>
            <a:fld id="{652E326F-2974-0E46-BE41-4A2DFAACED48}" type="slidenum">
              <a:rPr lang="en-AU" smtClean="0"/>
              <a:t>3</a:t>
            </a:fld>
            <a:endParaRPr lang="en-AU"/>
          </a:p>
        </p:txBody>
      </p:sp>
    </p:spTree>
    <p:extLst>
      <p:ext uri="{BB962C8B-B14F-4D97-AF65-F5344CB8AC3E}">
        <p14:creationId xmlns:p14="http://schemas.microsoft.com/office/powerpoint/2010/main" val="3496551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D86-2CAB-294B-BB6A-5FCD7A0B81A7}"/>
              </a:ext>
            </a:extLst>
          </p:cNvPr>
          <p:cNvSpPr>
            <a:spLocks noGrp="1"/>
          </p:cNvSpPr>
          <p:nvPr>
            <p:ph type="title"/>
          </p:nvPr>
        </p:nvSpPr>
        <p:spPr/>
        <p:txBody>
          <a:bodyPr/>
          <a:lstStyle/>
          <a:p>
            <a:r>
              <a:rPr lang="en-AU" dirty="0"/>
              <a:t>Who makes the choice?</a:t>
            </a:r>
          </a:p>
        </p:txBody>
      </p:sp>
      <p:sp>
        <p:nvSpPr>
          <p:cNvPr id="3" name="Content Placeholder 2">
            <a:extLst>
              <a:ext uri="{FF2B5EF4-FFF2-40B4-BE49-F238E27FC236}">
                <a16:creationId xmlns:a16="http://schemas.microsoft.com/office/drawing/2014/main" id="{B3C23130-46F3-804C-B03F-53BDCE44A75B}"/>
              </a:ext>
            </a:extLst>
          </p:cNvPr>
          <p:cNvSpPr>
            <a:spLocks noGrp="1"/>
          </p:cNvSpPr>
          <p:nvPr>
            <p:ph idx="1"/>
          </p:nvPr>
        </p:nvSpPr>
        <p:spPr/>
        <p:txBody>
          <a:bodyPr/>
          <a:lstStyle/>
          <a:p>
            <a:r>
              <a:rPr lang="en-AU" dirty="0"/>
              <a:t>Is this the ISP‘s resolver performing forwarding of the query to an open resolver, or the users themselves opting out of the ISP service?</a:t>
            </a:r>
          </a:p>
          <a:p>
            <a:pPr lvl="1"/>
            <a:r>
              <a:rPr lang="en-AU" dirty="0"/>
              <a:t>The numbers vary, but it is quite common to see 60% - 80% of users in an AS having their queries sent to an open resolver when open resolvers are used</a:t>
            </a:r>
          </a:p>
        </p:txBody>
      </p:sp>
      <p:sp>
        <p:nvSpPr>
          <p:cNvPr id="4" name="Slide Number Placeholder 3">
            <a:extLst>
              <a:ext uri="{FF2B5EF4-FFF2-40B4-BE49-F238E27FC236}">
                <a16:creationId xmlns:a16="http://schemas.microsoft.com/office/drawing/2014/main" id="{254D7743-628E-0440-906E-53490C047D0D}"/>
              </a:ext>
            </a:extLst>
          </p:cNvPr>
          <p:cNvSpPr>
            <a:spLocks noGrp="1"/>
          </p:cNvSpPr>
          <p:nvPr>
            <p:ph type="sldNum" sz="quarter" idx="12"/>
          </p:nvPr>
        </p:nvSpPr>
        <p:spPr/>
        <p:txBody>
          <a:bodyPr/>
          <a:lstStyle/>
          <a:p>
            <a:fld id="{652E326F-2974-0E46-BE41-4A2DFAACED48}" type="slidenum">
              <a:rPr lang="en-AU" smtClean="0"/>
              <a:t>30</a:t>
            </a:fld>
            <a:endParaRPr lang="en-AU"/>
          </a:p>
        </p:txBody>
      </p:sp>
      <p:pic>
        <p:nvPicPr>
          <p:cNvPr id="6" name="Picture 5">
            <a:extLst>
              <a:ext uri="{FF2B5EF4-FFF2-40B4-BE49-F238E27FC236}">
                <a16:creationId xmlns:a16="http://schemas.microsoft.com/office/drawing/2014/main" id="{F461E867-B56E-EE43-A212-9BDA225F19F9}"/>
              </a:ext>
            </a:extLst>
          </p:cNvPr>
          <p:cNvPicPr>
            <a:picLocks noChangeAspect="1"/>
          </p:cNvPicPr>
          <p:nvPr/>
        </p:nvPicPr>
        <p:blipFill>
          <a:blip r:embed="rId2"/>
          <a:stretch>
            <a:fillRect/>
          </a:stretch>
        </p:blipFill>
        <p:spPr>
          <a:xfrm>
            <a:off x="2625212" y="3624423"/>
            <a:ext cx="4799363" cy="3233577"/>
          </a:xfrm>
          <a:prstGeom prst="rect">
            <a:avLst/>
          </a:prstGeom>
        </p:spPr>
      </p:pic>
      <p:sp>
        <p:nvSpPr>
          <p:cNvPr id="7" name="TextBox 6">
            <a:extLst>
              <a:ext uri="{FF2B5EF4-FFF2-40B4-BE49-F238E27FC236}">
                <a16:creationId xmlns:a16="http://schemas.microsoft.com/office/drawing/2014/main" id="{0B97A75F-A081-7A4C-8340-2303269EAD47}"/>
              </a:ext>
            </a:extLst>
          </p:cNvPr>
          <p:cNvSpPr txBox="1"/>
          <p:nvPr/>
        </p:nvSpPr>
        <p:spPr>
          <a:xfrm>
            <a:off x="7506930" y="4277032"/>
            <a:ext cx="1992340" cy="369332"/>
          </a:xfrm>
          <a:prstGeom prst="rect">
            <a:avLst/>
          </a:prstGeom>
          <a:noFill/>
        </p:spPr>
        <p:txBody>
          <a:bodyPr wrap="none" rtlCol="0">
            <a:spAutoFit/>
          </a:bodyPr>
          <a:lstStyle/>
          <a:p>
            <a:r>
              <a:rPr lang="en-AU" dirty="0"/>
              <a:t>Google DNS at 86%</a:t>
            </a:r>
          </a:p>
        </p:txBody>
      </p:sp>
      <p:sp>
        <p:nvSpPr>
          <p:cNvPr id="8" name="TextBox 7">
            <a:extLst>
              <a:ext uri="{FF2B5EF4-FFF2-40B4-BE49-F238E27FC236}">
                <a16:creationId xmlns:a16="http://schemas.microsoft.com/office/drawing/2014/main" id="{F235176D-4D62-7644-926F-5F6EEFDDEB4C}"/>
              </a:ext>
            </a:extLst>
          </p:cNvPr>
          <p:cNvSpPr txBox="1"/>
          <p:nvPr/>
        </p:nvSpPr>
        <p:spPr>
          <a:xfrm>
            <a:off x="7424575" y="5897325"/>
            <a:ext cx="1836850" cy="369332"/>
          </a:xfrm>
          <a:prstGeom prst="rect">
            <a:avLst/>
          </a:prstGeom>
          <a:noFill/>
        </p:spPr>
        <p:txBody>
          <a:bodyPr wrap="none" rtlCol="0">
            <a:spAutoFit/>
          </a:bodyPr>
          <a:lstStyle/>
          <a:p>
            <a:r>
              <a:rPr lang="en-AU" dirty="0"/>
              <a:t>Open DNS at 27%</a:t>
            </a:r>
          </a:p>
        </p:txBody>
      </p:sp>
    </p:spTree>
    <p:extLst>
      <p:ext uri="{BB962C8B-B14F-4D97-AF65-F5344CB8AC3E}">
        <p14:creationId xmlns:p14="http://schemas.microsoft.com/office/powerpoint/2010/main" val="2029202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FB87-2397-BC4B-9FC8-FF0ED23B51B3}"/>
              </a:ext>
            </a:extLst>
          </p:cNvPr>
          <p:cNvSpPr>
            <a:spLocks noGrp="1"/>
          </p:cNvSpPr>
          <p:nvPr>
            <p:ph type="title"/>
          </p:nvPr>
        </p:nvSpPr>
        <p:spPr/>
        <p:txBody>
          <a:bodyPr/>
          <a:lstStyle/>
          <a:p>
            <a:r>
              <a:rPr lang="en-AU" dirty="0"/>
              <a:t>Resolver Centrality?</a:t>
            </a:r>
          </a:p>
        </p:txBody>
      </p:sp>
      <p:sp>
        <p:nvSpPr>
          <p:cNvPr id="3" name="Content Placeholder 2">
            <a:extLst>
              <a:ext uri="{FF2B5EF4-FFF2-40B4-BE49-F238E27FC236}">
                <a16:creationId xmlns:a16="http://schemas.microsoft.com/office/drawing/2014/main" id="{1B22F088-0075-EB47-9D8B-4C66F71A779B}"/>
              </a:ext>
            </a:extLst>
          </p:cNvPr>
          <p:cNvSpPr>
            <a:spLocks noGrp="1"/>
          </p:cNvSpPr>
          <p:nvPr>
            <p:ph idx="1"/>
          </p:nvPr>
        </p:nvSpPr>
        <p:spPr/>
        <p:txBody>
          <a:bodyPr/>
          <a:lstStyle/>
          <a:p>
            <a:r>
              <a:rPr lang="en-AU" dirty="0"/>
              <a:t>Its not a “small number” of open resolvers</a:t>
            </a:r>
          </a:p>
          <a:p>
            <a:pPr lvl="1"/>
            <a:r>
              <a:rPr lang="en-AU" dirty="0"/>
              <a:t>It’s just 1 – Google’s Public DNS</a:t>
            </a:r>
          </a:p>
          <a:p>
            <a:endParaRPr lang="en-AU" dirty="0"/>
          </a:p>
          <a:p>
            <a:r>
              <a:rPr lang="en-AU" dirty="0"/>
              <a:t>Its not end users reconfiguring their devices</a:t>
            </a:r>
          </a:p>
          <a:p>
            <a:pPr lvl="1"/>
            <a:r>
              <a:rPr lang="en-AU" dirty="0"/>
              <a:t>It’s the ISP</a:t>
            </a:r>
          </a:p>
          <a:p>
            <a:pPr lvl="1"/>
            <a:r>
              <a:rPr lang="en-AU" dirty="0"/>
              <a:t>And where its not the ISP it’s mainly enterprise customers of ISPs</a:t>
            </a:r>
          </a:p>
          <a:p>
            <a:endParaRPr lang="en-AU" dirty="0"/>
          </a:p>
          <a:p>
            <a:r>
              <a:rPr lang="en-AU" dirty="0"/>
              <a:t>Is this changing?</a:t>
            </a:r>
          </a:p>
          <a:p>
            <a:pPr lvl="1"/>
            <a:r>
              <a:rPr lang="en-AU" dirty="0"/>
              <a:t>Yes, but quite slowly</a:t>
            </a:r>
          </a:p>
        </p:txBody>
      </p:sp>
      <p:sp>
        <p:nvSpPr>
          <p:cNvPr id="4" name="Slide Number Placeholder 3">
            <a:extLst>
              <a:ext uri="{FF2B5EF4-FFF2-40B4-BE49-F238E27FC236}">
                <a16:creationId xmlns:a16="http://schemas.microsoft.com/office/drawing/2014/main" id="{DEC80D02-62E6-C14D-A5AA-3A50A144AFF2}"/>
              </a:ext>
            </a:extLst>
          </p:cNvPr>
          <p:cNvSpPr>
            <a:spLocks noGrp="1"/>
          </p:cNvSpPr>
          <p:nvPr>
            <p:ph type="sldNum" sz="quarter" idx="12"/>
          </p:nvPr>
        </p:nvSpPr>
        <p:spPr/>
        <p:txBody>
          <a:bodyPr/>
          <a:lstStyle/>
          <a:p>
            <a:fld id="{652E326F-2974-0E46-BE41-4A2DFAACED48}" type="slidenum">
              <a:rPr lang="en-AU" smtClean="0"/>
              <a:t>31</a:t>
            </a:fld>
            <a:endParaRPr lang="en-AU"/>
          </a:p>
        </p:txBody>
      </p:sp>
    </p:spTree>
    <p:extLst>
      <p:ext uri="{BB962C8B-B14F-4D97-AF65-F5344CB8AC3E}">
        <p14:creationId xmlns:p14="http://schemas.microsoft.com/office/powerpoint/2010/main" val="3685160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30EE-B372-834B-A838-96AA4C208381}"/>
              </a:ext>
            </a:extLst>
          </p:cNvPr>
          <p:cNvSpPr>
            <a:spLocks noGrp="1"/>
          </p:cNvSpPr>
          <p:nvPr>
            <p:ph type="title"/>
          </p:nvPr>
        </p:nvSpPr>
        <p:spPr/>
        <p:txBody>
          <a:bodyPr/>
          <a:lstStyle/>
          <a:p>
            <a:r>
              <a:rPr lang="en-AU" dirty="0"/>
              <a:t>Is this a “problem”?</a:t>
            </a:r>
          </a:p>
        </p:txBody>
      </p:sp>
      <p:sp>
        <p:nvSpPr>
          <p:cNvPr id="3" name="Content Placeholder 2">
            <a:extLst>
              <a:ext uri="{FF2B5EF4-FFF2-40B4-BE49-F238E27FC236}">
                <a16:creationId xmlns:a16="http://schemas.microsoft.com/office/drawing/2014/main" id="{AA4A0E2D-4C86-9C40-A8C1-CD1E566F8B34}"/>
              </a:ext>
            </a:extLst>
          </p:cNvPr>
          <p:cNvSpPr>
            <a:spLocks noGrp="1"/>
          </p:cNvSpPr>
          <p:nvPr>
            <p:ph idx="1"/>
          </p:nvPr>
        </p:nvSpPr>
        <p:spPr/>
        <p:txBody>
          <a:bodyPr/>
          <a:lstStyle/>
          <a:p>
            <a:r>
              <a:rPr lang="en-AU" dirty="0"/>
              <a:t>It this an emerging distortion of the market that puts excessive market control in the hands of a small set of providers?</a:t>
            </a:r>
          </a:p>
          <a:p>
            <a:pPr lvl="1"/>
            <a:r>
              <a:rPr lang="en-AU" dirty="0"/>
              <a:t>No, not so far</a:t>
            </a:r>
          </a:p>
          <a:p>
            <a:pPr lvl="1"/>
            <a:endParaRPr lang="en-AU" dirty="0"/>
          </a:p>
          <a:p>
            <a:r>
              <a:rPr lang="en-AU" dirty="0"/>
              <a:t>It’s more likely that the shift of DNS functions into application realms using </a:t>
            </a:r>
            <a:r>
              <a:rPr lang="en-AU" dirty="0" err="1"/>
              <a:t>DoH</a:t>
            </a:r>
            <a:r>
              <a:rPr lang="en-AU" dirty="0"/>
              <a:t> services as an application function is a far greater threat to the current model of the DNS as a common single infrastructure</a:t>
            </a:r>
          </a:p>
          <a:p>
            <a:pPr lvl="1"/>
            <a:endParaRPr lang="en-AU" dirty="0"/>
          </a:p>
          <a:p>
            <a:endParaRPr lang="en-AU" dirty="0"/>
          </a:p>
        </p:txBody>
      </p:sp>
      <p:sp>
        <p:nvSpPr>
          <p:cNvPr id="4" name="Slide Number Placeholder 3">
            <a:extLst>
              <a:ext uri="{FF2B5EF4-FFF2-40B4-BE49-F238E27FC236}">
                <a16:creationId xmlns:a16="http://schemas.microsoft.com/office/drawing/2014/main" id="{64F2A5F7-ED6E-5848-87ED-C07F211818CF}"/>
              </a:ext>
            </a:extLst>
          </p:cNvPr>
          <p:cNvSpPr>
            <a:spLocks noGrp="1"/>
          </p:cNvSpPr>
          <p:nvPr>
            <p:ph type="sldNum" sz="quarter" idx="12"/>
          </p:nvPr>
        </p:nvSpPr>
        <p:spPr/>
        <p:txBody>
          <a:bodyPr/>
          <a:lstStyle/>
          <a:p>
            <a:fld id="{652E326F-2974-0E46-BE41-4A2DFAACED48}" type="slidenum">
              <a:rPr lang="en-AU" smtClean="0"/>
              <a:t>32</a:t>
            </a:fld>
            <a:endParaRPr lang="en-AU"/>
          </a:p>
        </p:txBody>
      </p:sp>
    </p:spTree>
    <p:extLst>
      <p:ext uri="{BB962C8B-B14F-4D97-AF65-F5344CB8AC3E}">
        <p14:creationId xmlns:p14="http://schemas.microsoft.com/office/powerpoint/2010/main" val="287355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0EA5C-11B2-FD48-A1BE-9B7A6CCD8603}"/>
              </a:ext>
            </a:extLst>
          </p:cNvPr>
          <p:cNvSpPr txBox="1"/>
          <p:nvPr/>
        </p:nvSpPr>
        <p:spPr>
          <a:xfrm>
            <a:off x="4073642" y="3013501"/>
            <a:ext cx="2654894" cy="830997"/>
          </a:xfrm>
          <a:prstGeom prst="rect">
            <a:avLst/>
          </a:prstGeom>
          <a:noFill/>
        </p:spPr>
        <p:txBody>
          <a:bodyPr wrap="none" rtlCol="0">
            <a:spAutoFit/>
          </a:bodyPr>
          <a:lstStyle/>
          <a:p>
            <a:r>
              <a:rPr lang="en-AU" sz="4800" dirty="0">
                <a:solidFill>
                  <a:schemeClr val="bg1">
                    <a:lumMod val="75000"/>
                  </a:schemeClr>
                </a:solidFill>
                <a:latin typeface="AhnbergHand" pitchFamily="2" charset="0"/>
              </a:rPr>
              <a:t>Thanks!</a:t>
            </a:r>
            <a:endParaRPr lang="en-AU" dirty="0">
              <a:solidFill>
                <a:schemeClr val="bg1">
                  <a:lumMod val="75000"/>
                </a:schemeClr>
              </a:solidFill>
              <a:latin typeface="AhnbergHand" pitchFamily="2" charset="0"/>
            </a:endParaRPr>
          </a:p>
        </p:txBody>
      </p:sp>
      <p:sp>
        <p:nvSpPr>
          <p:cNvPr id="2" name="TextBox 1">
            <a:extLst>
              <a:ext uri="{FF2B5EF4-FFF2-40B4-BE49-F238E27FC236}">
                <a16:creationId xmlns:a16="http://schemas.microsoft.com/office/drawing/2014/main" id="{A38D0581-D9B9-4447-9126-6A4D0594E55D}"/>
              </a:ext>
            </a:extLst>
          </p:cNvPr>
          <p:cNvSpPr txBox="1"/>
          <p:nvPr/>
        </p:nvSpPr>
        <p:spPr>
          <a:xfrm>
            <a:off x="6616563" y="6275439"/>
            <a:ext cx="5575437" cy="369332"/>
          </a:xfrm>
          <a:prstGeom prst="rect">
            <a:avLst/>
          </a:prstGeom>
          <a:noFill/>
        </p:spPr>
        <p:txBody>
          <a:bodyPr wrap="none" rtlCol="0">
            <a:spAutoFit/>
          </a:bodyPr>
          <a:lstStyle/>
          <a:p>
            <a:r>
              <a:rPr lang="en-AU" dirty="0"/>
              <a:t>Report on Resolver Use: https://</a:t>
            </a:r>
            <a:r>
              <a:rPr lang="en-AU" dirty="0" err="1"/>
              <a:t>stats.labs.apnic.net</a:t>
            </a:r>
            <a:r>
              <a:rPr lang="en-AU" dirty="0"/>
              <a:t>/</a:t>
            </a:r>
            <a:r>
              <a:rPr lang="en-AU" dirty="0" err="1"/>
              <a:t>rvrs</a:t>
            </a:r>
            <a:endParaRPr lang="en-AU" dirty="0"/>
          </a:p>
        </p:txBody>
      </p:sp>
      <p:pic>
        <p:nvPicPr>
          <p:cNvPr id="5" name="Picture 4">
            <a:extLst>
              <a:ext uri="{FF2B5EF4-FFF2-40B4-BE49-F238E27FC236}">
                <a16:creationId xmlns:a16="http://schemas.microsoft.com/office/drawing/2014/main" id="{67A8181E-B52E-6546-9788-82D165689032}"/>
              </a:ext>
            </a:extLst>
          </p:cNvPr>
          <p:cNvPicPr>
            <a:picLocks noChangeAspect="1"/>
          </p:cNvPicPr>
          <p:nvPr/>
        </p:nvPicPr>
        <p:blipFill>
          <a:blip r:embed="rId2"/>
          <a:stretch>
            <a:fillRect/>
          </a:stretch>
        </p:blipFill>
        <p:spPr>
          <a:xfrm>
            <a:off x="11009670" y="5378245"/>
            <a:ext cx="808703" cy="808703"/>
          </a:xfrm>
          <a:prstGeom prst="rect">
            <a:avLst/>
          </a:prstGeom>
        </p:spPr>
      </p:pic>
    </p:spTree>
    <p:extLst>
      <p:ext uri="{BB962C8B-B14F-4D97-AF65-F5344CB8AC3E}">
        <p14:creationId xmlns:p14="http://schemas.microsoft.com/office/powerpoint/2010/main" val="99087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04F4-B20E-124A-BA80-5DFFA0A05142}"/>
              </a:ext>
            </a:extLst>
          </p:cNvPr>
          <p:cNvSpPr>
            <a:spLocks noGrp="1"/>
          </p:cNvSpPr>
          <p:nvPr>
            <p:ph type="title"/>
          </p:nvPr>
        </p:nvSpPr>
        <p:spPr/>
        <p:txBody>
          <a:bodyPr/>
          <a:lstStyle/>
          <a:p>
            <a:r>
              <a:rPr lang="en-AU" dirty="0"/>
              <a:t>Centrality</a:t>
            </a:r>
          </a:p>
        </p:txBody>
      </p:sp>
      <p:sp>
        <p:nvSpPr>
          <p:cNvPr id="3" name="Content Placeholder 2">
            <a:extLst>
              <a:ext uri="{FF2B5EF4-FFF2-40B4-BE49-F238E27FC236}">
                <a16:creationId xmlns:a16="http://schemas.microsoft.com/office/drawing/2014/main" id="{83854E98-CC87-5C4E-BE2D-ABF4379F3BAB}"/>
              </a:ext>
            </a:extLst>
          </p:cNvPr>
          <p:cNvSpPr>
            <a:spLocks noGrp="1"/>
          </p:cNvSpPr>
          <p:nvPr>
            <p:ph idx="1"/>
          </p:nvPr>
        </p:nvSpPr>
        <p:spPr>
          <a:xfrm>
            <a:off x="838200" y="1846645"/>
            <a:ext cx="10515600" cy="4351338"/>
          </a:xfrm>
        </p:spPr>
        <p:txBody>
          <a:bodyPr>
            <a:normAutofit/>
          </a:bodyPr>
          <a:lstStyle/>
          <a:p>
            <a:r>
              <a:rPr lang="en-AU" sz="3200" dirty="0"/>
              <a:t>Many aspects of the Internet’s infrastructure are operated by fewer and fewer entities over time</a:t>
            </a:r>
          </a:p>
          <a:p>
            <a:endParaRPr lang="en-AU" sz="3200" dirty="0"/>
          </a:p>
        </p:txBody>
      </p:sp>
      <p:sp>
        <p:nvSpPr>
          <p:cNvPr id="4" name="Slide Number Placeholder 3">
            <a:extLst>
              <a:ext uri="{FF2B5EF4-FFF2-40B4-BE49-F238E27FC236}">
                <a16:creationId xmlns:a16="http://schemas.microsoft.com/office/drawing/2014/main" id="{79947A88-A08E-DB4C-B85C-05EC061E1B57}"/>
              </a:ext>
            </a:extLst>
          </p:cNvPr>
          <p:cNvSpPr>
            <a:spLocks noGrp="1"/>
          </p:cNvSpPr>
          <p:nvPr>
            <p:ph type="sldNum" sz="quarter" idx="12"/>
          </p:nvPr>
        </p:nvSpPr>
        <p:spPr/>
        <p:txBody>
          <a:bodyPr/>
          <a:lstStyle/>
          <a:p>
            <a:fld id="{652E326F-2974-0E46-BE41-4A2DFAACED48}" type="slidenum">
              <a:rPr lang="en-AU" smtClean="0"/>
              <a:t>4</a:t>
            </a:fld>
            <a:endParaRPr lang="en-AU"/>
          </a:p>
        </p:txBody>
      </p:sp>
    </p:spTree>
    <p:extLst>
      <p:ext uri="{BB962C8B-B14F-4D97-AF65-F5344CB8AC3E}">
        <p14:creationId xmlns:p14="http://schemas.microsoft.com/office/powerpoint/2010/main" val="41021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CD94-0DA9-4046-8361-37130A8AF445}"/>
              </a:ext>
            </a:extLst>
          </p:cNvPr>
          <p:cNvSpPr>
            <a:spLocks noGrp="1"/>
          </p:cNvSpPr>
          <p:nvPr>
            <p:ph type="title"/>
          </p:nvPr>
        </p:nvSpPr>
        <p:spPr/>
        <p:txBody>
          <a:bodyPr/>
          <a:lstStyle/>
          <a:p>
            <a:r>
              <a:rPr lang="en-AU" dirty="0"/>
              <a:t>What’s the problem?</a:t>
            </a:r>
          </a:p>
        </p:txBody>
      </p:sp>
      <p:sp>
        <p:nvSpPr>
          <p:cNvPr id="3" name="Content Placeholder 2">
            <a:extLst>
              <a:ext uri="{FF2B5EF4-FFF2-40B4-BE49-F238E27FC236}">
                <a16:creationId xmlns:a16="http://schemas.microsoft.com/office/drawing/2014/main" id="{D364F4E5-E069-8444-8A63-04A84C352DAF}"/>
              </a:ext>
            </a:extLst>
          </p:cNvPr>
          <p:cNvSpPr>
            <a:spLocks noGrp="1"/>
          </p:cNvSpPr>
          <p:nvPr>
            <p:ph idx="1"/>
          </p:nvPr>
        </p:nvSpPr>
        <p:spPr/>
        <p:txBody>
          <a:bodyPr/>
          <a:lstStyle/>
          <a:p>
            <a:r>
              <a:rPr lang="en-AU" dirty="0"/>
              <a:t>Economics A01 (or Adam Smith’s Invisible Hand)</a:t>
            </a:r>
          </a:p>
          <a:p>
            <a:pPr lvl="1"/>
            <a:r>
              <a:rPr lang="en-AU" dirty="0"/>
              <a:t>Competition rewards efficient producers</a:t>
            </a:r>
          </a:p>
          <a:p>
            <a:pPr lvl="1"/>
            <a:r>
              <a:rPr lang="en-AU" dirty="0"/>
              <a:t>Innovation that increases production efficiency is rewarded</a:t>
            </a:r>
          </a:p>
          <a:p>
            <a:pPr lvl="1"/>
            <a:r>
              <a:rPr lang="en-AU" dirty="0"/>
              <a:t>Consumers benefit from increased production efficiency and innovation</a:t>
            </a:r>
          </a:p>
          <a:p>
            <a:r>
              <a:rPr lang="en-AU" dirty="0"/>
              <a:t>Consolidation in the market</a:t>
            </a:r>
          </a:p>
          <a:p>
            <a:pPr lvl="1"/>
            <a:r>
              <a:rPr lang="en-AU" dirty="0"/>
              <a:t>Distorts the functions of an open competitive market</a:t>
            </a:r>
          </a:p>
          <a:p>
            <a:pPr lvl="1"/>
            <a:r>
              <a:rPr lang="en-AU" dirty="0"/>
              <a:t>Decreases competition pressure</a:t>
            </a:r>
          </a:p>
          <a:p>
            <a:pPr lvl="1"/>
            <a:r>
              <a:rPr lang="en-AU" dirty="0"/>
              <a:t>Creates barriers to entry in the market</a:t>
            </a:r>
          </a:p>
          <a:p>
            <a:pPr lvl="1"/>
            <a:r>
              <a:rPr lang="en-AU" dirty="0"/>
              <a:t>Reduces pressure for increased production efficiency and innovation</a:t>
            </a:r>
          </a:p>
          <a:p>
            <a:pPr lvl="1"/>
            <a:r>
              <a:rPr lang="en-AU" dirty="0"/>
              <a:t>Consumers end up paying a premium</a:t>
            </a:r>
          </a:p>
          <a:p>
            <a:pPr lvl="1"/>
            <a:endParaRPr lang="en-AU" dirty="0"/>
          </a:p>
        </p:txBody>
      </p:sp>
      <p:sp>
        <p:nvSpPr>
          <p:cNvPr id="4" name="Slide Number Placeholder 3">
            <a:extLst>
              <a:ext uri="{FF2B5EF4-FFF2-40B4-BE49-F238E27FC236}">
                <a16:creationId xmlns:a16="http://schemas.microsoft.com/office/drawing/2014/main" id="{F3E31F15-830A-164F-AF1B-109C7B4FC496}"/>
              </a:ext>
            </a:extLst>
          </p:cNvPr>
          <p:cNvSpPr>
            <a:spLocks noGrp="1"/>
          </p:cNvSpPr>
          <p:nvPr>
            <p:ph type="sldNum" sz="quarter" idx="12"/>
          </p:nvPr>
        </p:nvSpPr>
        <p:spPr/>
        <p:txBody>
          <a:bodyPr/>
          <a:lstStyle/>
          <a:p>
            <a:fld id="{652E326F-2974-0E46-BE41-4A2DFAACED48}" type="slidenum">
              <a:rPr lang="en-AU" smtClean="0"/>
              <a:t>5</a:t>
            </a:fld>
            <a:endParaRPr lang="en-AU"/>
          </a:p>
        </p:txBody>
      </p:sp>
    </p:spTree>
    <p:extLst>
      <p:ext uri="{BB962C8B-B14F-4D97-AF65-F5344CB8AC3E}">
        <p14:creationId xmlns:p14="http://schemas.microsoft.com/office/powerpoint/2010/main" val="119625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00D2-5033-4442-A547-73F48175DF99}"/>
              </a:ext>
            </a:extLst>
          </p:cNvPr>
          <p:cNvSpPr>
            <a:spLocks noGrp="1"/>
          </p:cNvSpPr>
          <p:nvPr>
            <p:ph type="title"/>
          </p:nvPr>
        </p:nvSpPr>
        <p:spPr/>
        <p:txBody>
          <a:bodyPr/>
          <a:lstStyle/>
          <a:p>
            <a:r>
              <a:rPr lang="en-AU" dirty="0"/>
              <a:t>Consolidation in the DNS</a:t>
            </a:r>
          </a:p>
        </p:txBody>
      </p:sp>
      <p:sp>
        <p:nvSpPr>
          <p:cNvPr id="3" name="Content Placeholder 2">
            <a:extLst>
              <a:ext uri="{FF2B5EF4-FFF2-40B4-BE49-F238E27FC236}">
                <a16:creationId xmlns:a16="http://schemas.microsoft.com/office/drawing/2014/main" id="{11B75BA7-8E45-0F49-ABF3-259BE0349C21}"/>
              </a:ext>
            </a:extLst>
          </p:cNvPr>
          <p:cNvSpPr>
            <a:spLocks noGrp="1"/>
          </p:cNvSpPr>
          <p:nvPr>
            <p:ph idx="1"/>
          </p:nvPr>
        </p:nvSpPr>
        <p:spPr/>
        <p:txBody>
          <a:bodyPr/>
          <a:lstStyle/>
          <a:p>
            <a:r>
              <a:rPr lang="en-AU" dirty="0"/>
              <a:t>It’s not a new topic:</a:t>
            </a:r>
          </a:p>
          <a:p>
            <a:pPr lvl="1"/>
            <a:r>
              <a:rPr lang="en-AU" dirty="0"/>
              <a:t>For many years Bind was a </a:t>
            </a:r>
            <a:r>
              <a:rPr lang="en-AU" dirty="0" err="1"/>
              <a:t>defacto</a:t>
            </a:r>
            <a:r>
              <a:rPr lang="en-AU" dirty="0"/>
              <a:t> monopoly provider for DNS software. At the time every DNS recursive resolver and authoritative server ran Bind software. This has broadened out to a number of software platforms and is less of a concern today</a:t>
            </a:r>
          </a:p>
          <a:p>
            <a:r>
              <a:rPr lang="en-AU" dirty="0"/>
              <a:t>Where else might we find consolidation in today’s DNS?</a:t>
            </a:r>
          </a:p>
          <a:p>
            <a:pPr lvl="1"/>
            <a:r>
              <a:rPr lang="en-AU" dirty="0"/>
              <a:t>Name Registration services</a:t>
            </a:r>
          </a:p>
          <a:p>
            <a:pPr lvl="1"/>
            <a:r>
              <a:rPr lang="en-AU" dirty="0"/>
              <a:t>Name Hosting service providers</a:t>
            </a:r>
          </a:p>
          <a:p>
            <a:pPr lvl="1"/>
            <a:r>
              <a:rPr lang="en-AU" dirty="0"/>
              <a:t>Name Resolution providers</a:t>
            </a:r>
          </a:p>
          <a:p>
            <a:endParaRPr lang="en-AU" dirty="0"/>
          </a:p>
        </p:txBody>
      </p:sp>
      <p:sp>
        <p:nvSpPr>
          <p:cNvPr id="4" name="Slide Number Placeholder 3">
            <a:extLst>
              <a:ext uri="{FF2B5EF4-FFF2-40B4-BE49-F238E27FC236}">
                <a16:creationId xmlns:a16="http://schemas.microsoft.com/office/drawing/2014/main" id="{D9EC040E-3316-1C46-BFD9-C49421E095AD}"/>
              </a:ext>
            </a:extLst>
          </p:cNvPr>
          <p:cNvSpPr>
            <a:spLocks noGrp="1"/>
          </p:cNvSpPr>
          <p:nvPr>
            <p:ph type="sldNum" sz="quarter" idx="12"/>
          </p:nvPr>
        </p:nvSpPr>
        <p:spPr/>
        <p:txBody>
          <a:bodyPr/>
          <a:lstStyle/>
          <a:p>
            <a:fld id="{652E326F-2974-0E46-BE41-4A2DFAACED48}" type="slidenum">
              <a:rPr lang="en-AU" smtClean="0"/>
              <a:t>6</a:t>
            </a:fld>
            <a:endParaRPr lang="en-AU"/>
          </a:p>
        </p:txBody>
      </p:sp>
    </p:spTree>
    <p:extLst>
      <p:ext uri="{BB962C8B-B14F-4D97-AF65-F5344CB8AC3E}">
        <p14:creationId xmlns:p14="http://schemas.microsoft.com/office/powerpoint/2010/main" val="316593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AAD0-5F9A-3443-B901-210398145F18}"/>
              </a:ext>
            </a:extLst>
          </p:cNvPr>
          <p:cNvSpPr>
            <a:spLocks noGrp="1"/>
          </p:cNvSpPr>
          <p:nvPr>
            <p:ph type="title"/>
          </p:nvPr>
        </p:nvSpPr>
        <p:spPr/>
        <p:txBody>
          <a:bodyPr/>
          <a:lstStyle/>
          <a:p>
            <a:r>
              <a:rPr lang="en-AU" dirty="0"/>
              <a:t>Focus!</a:t>
            </a:r>
          </a:p>
        </p:txBody>
      </p:sp>
      <p:sp>
        <p:nvSpPr>
          <p:cNvPr id="3" name="Content Placeholder 2">
            <a:extLst>
              <a:ext uri="{FF2B5EF4-FFF2-40B4-BE49-F238E27FC236}">
                <a16:creationId xmlns:a16="http://schemas.microsoft.com/office/drawing/2014/main" id="{6BD72BC1-FACF-4145-8ED9-B6FF87A60BB1}"/>
              </a:ext>
            </a:extLst>
          </p:cNvPr>
          <p:cNvSpPr>
            <a:spLocks noGrp="1"/>
          </p:cNvSpPr>
          <p:nvPr>
            <p:ph idx="1"/>
          </p:nvPr>
        </p:nvSpPr>
        <p:spPr/>
        <p:txBody>
          <a:bodyPr/>
          <a:lstStyle/>
          <a:p>
            <a:r>
              <a:rPr lang="en-AU" dirty="0"/>
              <a:t>Here we are going to concentrate on just one of these areas!</a:t>
            </a:r>
          </a:p>
          <a:p>
            <a:r>
              <a:rPr lang="en-AU" dirty="0"/>
              <a:t>We will look at the recursive resolver market and try to understand the extent to which we are seeing consolidation of the recursive name resolution function</a:t>
            </a:r>
          </a:p>
        </p:txBody>
      </p:sp>
      <p:sp>
        <p:nvSpPr>
          <p:cNvPr id="4" name="Slide Number Placeholder 3">
            <a:extLst>
              <a:ext uri="{FF2B5EF4-FFF2-40B4-BE49-F238E27FC236}">
                <a16:creationId xmlns:a16="http://schemas.microsoft.com/office/drawing/2014/main" id="{D0CFF6A2-4021-9A49-A35C-4CB720F74E95}"/>
              </a:ext>
            </a:extLst>
          </p:cNvPr>
          <p:cNvSpPr>
            <a:spLocks noGrp="1"/>
          </p:cNvSpPr>
          <p:nvPr>
            <p:ph type="sldNum" sz="quarter" idx="12"/>
          </p:nvPr>
        </p:nvSpPr>
        <p:spPr/>
        <p:txBody>
          <a:bodyPr/>
          <a:lstStyle/>
          <a:p>
            <a:fld id="{652E326F-2974-0E46-BE41-4A2DFAACED48}" type="slidenum">
              <a:rPr lang="en-AU" smtClean="0"/>
              <a:t>7</a:t>
            </a:fld>
            <a:endParaRPr lang="en-AU"/>
          </a:p>
        </p:txBody>
      </p:sp>
    </p:spTree>
    <p:extLst>
      <p:ext uri="{BB962C8B-B14F-4D97-AF65-F5344CB8AC3E}">
        <p14:creationId xmlns:p14="http://schemas.microsoft.com/office/powerpoint/2010/main" val="571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656D-0C85-B342-A1F2-8CE9B04C861B}"/>
              </a:ext>
            </a:extLst>
          </p:cNvPr>
          <p:cNvSpPr>
            <a:spLocks noGrp="1"/>
          </p:cNvSpPr>
          <p:nvPr>
            <p:ph type="title"/>
          </p:nvPr>
        </p:nvSpPr>
        <p:spPr/>
        <p:txBody>
          <a:bodyPr/>
          <a:lstStyle/>
          <a:p>
            <a:r>
              <a:rPr lang="en-AU" dirty="0"/>
              <a:t>Recursive Resolvers</a:t>
            </a:r>
          </a:p>
        </p:txBody>
      </p:sp>
      <p:sp>
        <p:nvSpPr>
          <p:cNvPr id="3" name="Content Placeholder 2">
            <a:extLst>
              <a:ext uri="{FF2B5EF4-FFF2-40B4-BE49-F238E27FC236}">
                <a16:creationId xmlns:a16="http://schemas.microsoft.com/office/drawing/2014/main" id="{9DA919C5-10EE-774C-866D-659C90F0FFBE}"/>
              </a:ext>
            </a:extLst>
          </p:cNvPr>
          <p:cNvSpPr>
            <a:spLocks noGrp="1"/>
          </p:cNvSpPr>
          <p:nvPr>
            <p:ph idx="1"/>
          </p:nvPr>
        </p:nvSpPr>
        <p:spPr/>
        <p:txBody>
          <a:bodyPr/>
          <a:lstStyle/>
          <a:p>
            <a:r>
              <a:rPr lang="en-AU" dirty="0"/>
              <a:t>This function is generally bundled with an ISP’s access service for public network services</a:t>
            </a:r>
          </a:p>
          <a:p>
            <a:pPr lvl="1"/>
            <a:r>
              <a:rPr lang="en-AU" dirty="0"/>
              <a:t>Which means that there is already some level of consolidation in this space as the concentration of these DNS services follows the concentration of ISPs in the retail market</a:t>
            </a:r>
          </a:p>
          <a:p>
            <a:r>
              <a:rPr lang="en-AU" dirty="0"/>
              <a:t>Is there consolidation in the DNS recursive resolution function over and above this access market consolidation?</a:t>
            </a:r>
          </a:p>
          <a:p>
            <a:r>
              <a:rPr lang="en-AU" dirty="0"/>
              <a:t>Where might we see such consolidation?</a:t>
            </a:r>
          </a:p>
        </p:txBody>
      </p:sp>
      <p:sp>
        <p:nvSpPr>
          <p:cNvPr id="4" name="Slide Number Placeholder 3">
            <a:extLst>
              <a:ext uri="{FF2B5EF4-FFF2-40B4-BE49-F238E27FC236}">
                <a16:creationId xmlns:a16="http://schemas.microsoft.com/office/drawing/2014/main" id="{6F745918-E212-014E-A348-093F760DE022}"/>
              </a:ext>
            </a:extLst>
          </p:cNvPr>
          <p:cNvSpPr>
            <a:spLocks noGrp="1"/>
          </p:cNvSpPr>
          <p:nvPr>
            <p:ph type="sldNum" sz="quarter" idx="12"/>
          </p:nvPr>
        </p:nvSpPr>
        <p:spPr/>
        <p:txBody>
          <a:bodyPr/>
          <a:lstStyle/>
          <a:p>
            <a:fld id="{652E326F-2974-0E46-BE41-4A2DFAACED48}" type="slidenum">
              <a:rPr lang="en-AU" smtClean="0"/>
              <a:t>8</a:t>
            </a:fld>
            <a:endParaRPr lang="en-AU"/>
          </a:p>
        </p:txBody>
      </p:sp>
    </p:spTree>
    <p:extLst>
      <p:ext uri="{BB962C8B-B14F-4D97-AF65-F5344CB8AC3E}">
        <p14:creationId xmlns:p14="http://schemas.microsoft.com/office/powerpoint/2010/main" val="95166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577B-BA30-E44E-AFE3-17119AE1C32A}"/>
              </a:ext>
            </a:extLst>
          </p:cNvPr>
          <p:cNvSpPr>
            <a:spLocks noGrp="1"/>
          </p:cNvSpPr>
          <p:nvPr>
            <p:ph type="title"/>
          </p:nvPr>
        </p:nvSpPr>
        <p:spPr/>
        <p:txBody>
          <a:bodyPr/>
          <a:lstStyle/>
          <a:p>
            <a:r>
              <a:rPr lang="en-AU" dirty="0"/>
              <a:t>The Rise of Open DNS Resolvers</a:t>
            </a:r>
          </a:p>
        </p:txBody>
      </p:sp>
      <p:sp>
        <p:nvSpPr>
          <p:cNvPr id="3" name="Content Placeholder 2">
            <a:extLst>
              <a:ext uri="{FF2B5EF4-FFF2-40B4-BE49-F238E27FC236}">
                <a16:creationId xmlns:a16="http://schemas.microsoft.com/office/drawing/2014/main" id="{2451A8B3-72EB-4B47-AC42-1EE149DCF476}"/>
              </a:ext>
            </a:extLst>
          </p:cNvPr>
          <p:cNvSpPr>
            <a:spLocks noGrp="1"/>
          </p:cNvSpPr>
          <p:nvPr>
            <p:ph idx="1"/>
          </p:nvPr>
        </p:nvSpPr>
        <p:spPr/>
        <p:txBody>
          <a:bodyPr>
            <a:normAutofit fontScale="92500" lnSpcReduction="20000"/>
          </a:bodyPr>
          <a:lstStyle/>
          <a:p>
            <a:r>
              <a:rPr lang="en-AU" dirty="0"/>
              <a:t>There are some 6M open DNS resolvers in operation today* Most of these appear to be inadvertently open due to errant CPE equipment</a:t>
            </a:r>
          </a:p>
          <a:p>
            <a:r>
              <a:rPr lang="en-AU" dirty="0"/>
              <a:t>Others are explicitly configured to offer DNS resolution services as a open service</a:t>
            </a:r>
          </a:p>
          <a:p>
            <a:pPr lvl="1"/>
            <a:r>
              <a:rPr lang="en-AU" dirty="0"/>
              <a:t>Hard to say where all this started, but an early example was the the 4.2.2.2 open resolver project offered by BBN Planet in the mid-90’s, though there were many others even then</a:t>
            </a:r>
          </a:p>
          <a:p>
            <a:pPr lvl="2"/>
            <a:r>
              <a:rPr lang="en-AU" dirty="0"/>
              <a:t>At that time many ISPs used recursive resolvers as a service and some operated these platforms as a open service as a least cost / lowest admin overhead option</a:t>
            </a:r>
          </a:p>
          <a:p>
            <a:pPr lvl="1"/>
            <a:r>
              <a:rPr lang="en-AU" dirty="0"/>
              <a:t>The use of anycast in the DNS made it possible to operate a single service with a distributed footprint </a:t>
            </a:r>
          </a:p>
          <a:p>
            <a:pPr lvl="1"/>
            <a:r>
              <a:rPr lang="en-AU" dirty="0"/>
              <a:t>Open DNS was one of the early offerings of a dedicated recursive resolution service with a scaled up infrastructure</a:t>
            </a:r>
          </a:p>
          <a:p>
            <a:pPr lvl="1"/>
            <a:r>
              <a:rPr lang="en-AU" dirty="0"/>
              <a:t>Google Public DNS entered the picture with a service that took scaling to the next level</a:t>
            </a:r>
          </a:p>
        </p:txBody>
      </p:sp>
      <p:sp>
        <p:nvSpPr>
          <p:cNvPr id="4" name="Slide Number Placeholder 3">
            <a:extLst>
              <a:ext uri="{FF2B5EF4-FFF2-40B4-BE49-F238E27FC236}">
                <a16:creationId xmlns:a16="http://schemas.microsoft.com/office/drawing/2014/main" id="{A1E34C46-FB06-CF43-83C6-F664F9928DE7}"/>
              </a:ext>
            </a:extLst>
          </p:cNvPr>
          <p:cNvSpPr>
            <a:spLocks noGrp="1"/>
          </p:cNvSpPr>
          <p:nvPr>
            <p:ph type="sldNum" sz="quarter" idx="12"/>
          </p:nvPr>
        </p:nvSpPr>
        <p:spPr/>
        <p:txBody>
          <a:bodyPr/>
          <a:lstStyle/>
          <a:p>
            <a:fld id="{652E326F-2974-0E46-BE41-4A2DFAACED48}" type="slidenum">
              <a:rPr lang="en-AU" smtClean="0"/>
              <a:t>9</a:t>
            </a:fld>
            <a:endParaRPr lang="en-AU"/>
          </a:p>
        </p:txBody>
      </p:sp>
      <p:sp>
        <p:nvSpPr>
          <p:cNvPr id="5" name="TextBox 4">
            <a:extLst>
              <a:ext uri="{FF2B5EF4-FFF2-40B4-BE49-F238E27FC236}">
                <a16:creationId xmlns:a16="http://schemas.microsoft.com/office/drawing/2014/main" id="{21CF76FE-9493-574F-A24A-C51255B39D6D}"/>
              </a:ext>
            </a:extLst>
          </p:cNvPr>
          <p:cNvSpPr txBox="1"/>
          <p:nvPr/>
        </p:nvSpPr>
        <p:spPr>
          <a:xfrm>
            <a:off x="8610600" y="6436436"/>
            <a:ext cx="2358338" cy="261610"/>
          </a:xfrm>
          <a:prstGeom prst="rect">
            <a:avLst/>
          </a:prstGeom>
          <a:noFill/>
        </p:spPr>
        <p:txBody>
          <a:bodyPr wrap="none" rtlCol="0">
            <a:spAutoFit/>
          </a:bodyPr>
          <a:lstStyle/>
          <a:p>
            <a:r>
              <a:rPr lang="en-AU" sz="1100" dirty="0"/>
              <a:t>* https://</a:t>
            </a:r>
            <a:r>
              <a:rPr lang="en-AU" sz="1100" dirty="0" err="1"/>
              <a:t>scan.shadowserver.org</a:t>
            </a:r>
            <a:r>
              <a:rPr lang="en-AU" sz="1100" dirty="0"/>
              <a:t>/</a:t>
            </a:r>
            <a:r>
              <a:rPr lang="en-AU" sz="1100" dirty="0" err="1"/>
              <a:t>dns</a:t>
            </a:r>
            <a:r>
              <a:rPr lang="en-AU" sz="1100" dirty="0"/>
              <a:t>/</a:t>
            </a:r>
          </a:p>
        </p:txBody>
      </p:sp>
    </p:spTree>
    <p:extLst>
      <p:ext uri="{BB962C8B-B14F-4D97-AF65-F5344CB8AC3E}">
        <p14:creationId xmlns:p14="http://schemas.microsoft.com/office/powerpoint/2010/main" val="251471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10108</TotalTime>
  <Words>1683</Words>
  <Application>Microsoft Macintosh PowerPoint</Application>
  <PresentationFormat>Widescreen</PresentationFormat>
  <Paragraphs>197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AhnbergHand</vt:lpstr>
      <vt:lpstr>Arial</vt:lpstr>
      <vt:lpstr>Calibri</vt:lpstr>
      <vt:lpstr>Calibri Light</vt:lpstr>
      <vt:lpstr>Powderfinger Type</vt:lpstr>
      <vt:lpstr>Office Theme</vt:lpstr>
      <vt:lpstr>Measuring Recursive Resolver Centrality </vt:lpstr>
      <vt:lpstr>Why pick on the DNS?</vt:lpstr>
      <vt:lpstr>This Presentation</vt:lpstr>
      <vt:lpstr>Centrality</vt:lpstr>
      <vt:lpstr>What’s the problem?</vt:lpstr>
      <vt:lpstr>Consolidation in the DNS</vt:lpstr>
      <vt:lpstr>Focus!</vt:lpstr>
      <vt:lpstr>Recursive Resolvers</vt:lpstr>
      <vt:lpstr>The Rise of Open DNS Resolvers</vt:lpstr>
      <vt:lpstr>What’s the Centrality Question here?</vt:lpstr>
      <vt:lpstr>How we Measure DNS Centrality</vt:lpstr>
      <vt:lpstr>Recursive Resolver Behaviours</vt:lpstr>
      <vt:lpstr>Mapping Resolver Addresses</vt:lpstr>
      <vt:lpstr>Understanding Resolver Behaviour</vt:lpstr>
      <vt:lpstr>Resolution Metrics</vt:lpstr>
      <vt:lpstr>Resolution Metrics</vt:lpstr>
      <vt:lpstr>First Resolver vs Full Resolver Set</vt:lpstr>
      <vt:lpstr>SERVFAIL Resolution Metrics</vt:lpstr>
      <vt:lpstr>SERVFAIL Resolution Metrics</vt:lpstr>
      <vt:lpstr>Recursive Resolver Stats</vt:lpstr>
      <vt:lpstr>Recursive Resolver Stats</vt:lpstr>
      <vt:lpstr>Details</vt:lpstr>
      <vt:lpstr>”First” Resolver Use</vt:lpstr>
      <vt:lpstr>All Resolver Use (SERVFAIL)</vt:lpstr>
      <vt:lpstr>Google DNS</vt:lpstr>
      <vt:lpstr>Google DNS</vt:lpstr>
      <vt:lpstr>Google DNS</vt:lpstr>
      <vt:lpstr>Cloudflare’s 1.1.1.1 service</vt:lpstr>
      <vt:lpstr>Iran</vt:lpstr>
      <vt:lpstr>Who makes the choice?</vt:lpstr>
      <vt:lpstr>Resolver Centrality?</vt:lpstr>
      <vt:lpstr>Is this a “problem”?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NRENs in today’s Internet</dc:title>
  <dc:creator>Geoff Huston</dc:creator>
  <cp:lastModifiedBy>Geoff Huston</cp:lastModifiedBy>
  <cp:revision>135</cp:revision>
  <dcterms:created xsi:type="dcterms:W3CDTF">2020-07-20T01:31:22Z</dcterms:created>
  <dcterms:modified xsi:type="dcterms:W3CDTF">2021-05-18T10:17:23Z</dcterms:modified>
</cp:coreProperties>
</file>