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7" r:id="rId2"/>
    <p:sldId id="259" r:id="rId3"/>
    <p:sldId id="336" r:id="rId4"/>
    <p:sldId id="331" r:id="rId5"/>
    <p:sldId id="261" r:id="rId6"/>
    <p:sldId id="262" r:id="rId7"/>
    <p:sldId id="332" r:id="rId8"/>
    <p:sldId id="263" r:id="rId9"/>
    <p:sldId id="266" r:id="rId10"/>
    <p:sldId id="268" r:id="rId11"/>
    <p:sldId id="269" r:id="rId12"/>
    <p:sldId id="270" r:id="rId13"/>
    <p:sldId id="273" r:id="rId14"/>
    <p:sldId id="274" r:id="rId15"/>
    <p:sldId id="275" r:id="rId16"/>
    <p:sldId id="276" r:id="rId17"/>
    <p:sldId id="277"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9" r:id="rId35"/>
    <p:sldId id="300" r:id="rId36"/>
    <p:sldId id="301" r:id="rId37"/>
    <p:sldId id="337" r:id="rId38"/>
    <p:sldId id="344" r:id="rId39"/>
    <p:sldId id="351" r:id="rId40"/>
    <p:sldId id="302" r:id="rId41"/>
    <p:sldId id="352" r:id="rId42"/>
    <p:sldId id="353" r:id="rId43"/>
    <p:sldId id="354" r:id="rId44"/>
    <p:sldId id="329" r:id="rId45"/>
    <p:sldId id="330" r:id="rId46"/>
    <p:sldId id="355" r:id="rId47"/>
    <p:sldId id="360" r:id="rId48"/>
    <p:sldId id="358" r:id="rId49"/>
    <p:sldId id="359" r:id="rId50"/>
    <p:sldId id="357" r:id="rId51"/>
    <p:sldId id="356" r:id="rId52"/>
    <p:sldId id="322" r:id="rId53"/>
    <p:sldId id="323" r:id="rId54"/>
    <p:sldId id="324" r:id="rId55"/>
    <p:sldId id="325" r:id="rId56"/>
    <p:sldId id="326" r:id="rId57"/>
    <p:sldId id="350" r:id="rId58"/>
    <p:sldId id="327" r:id="rId59"/>
    <p:sldId id="32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A5D"/>
    <a:srgbClr val="D5CA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11"/>
  </p:normalViewPr>
  <p:slideViewPr>
    <p:cSldViewPr snapToGrid="0" snapToObjects="1">
      <p:cViewPr>
        <p:scale>
          <a:sx n="110" d="100"/>
          <a:sy n="110" d="100"/>
        </p:scale>
        <p:origin x="2216" y="1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A3D9D-B1F0-A644-9575-9D5152891445}" type="datetimeFigureOut">
              <a:rPr lang="en-US" smtClean="0"/>
              <a:t>8/3/16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D3498-DC74-B543-AC60-08E6FE0FEF71}" type="slidenum">
              <a:rPr lang="en-US" smtClean="0"/>
              <a:t>‹#›</a:t>
            </a:fld>
            <a:endParaRPr lang="en-US"/>
          </a:p>
        </p:txBody>
      </p:sp>
    </p:spTree>
    <p:extLst>
      <p:ext uri="{BB962C8B-B14F-4D97-AF65-F5344CB8AC3E}">
        <p14:creationId xmlns:p14="http://schemas.microsoft.com/office/powerpoint/2010/main" val="137347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1D3498-DC74-B543-AC60-08E6FE0FEF71}" type="slidenum">
              <a:rPr lang="en-US" smtClean="0"/>
              <a:t>55</a:t>
            </a:fld>
            <a:endParaRPr lang="en-US"/>
          </a:p>
        </p:txBody>
      </p:sp>
    </p:spTree>
    <p:extLst>
      <p:ext uri="{BB962C8B-B14F-4D97-AF65-F5344CB8AC3E}">
        <p14:creationId xmlns:p14="http://schemas.microsoft.com/office/powerpoint/2010/main" val="75860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8/3/16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59723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8/3/16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71049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8/3/16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12248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8/3/16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338309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714F642D-B5FA-8146-955C-6C52805B9A8B}" type="datetimeFigureOut">
              <a:rPr lang="en-US" smtClean="0"/>
              <a:t>8/3/16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16479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714F642D-B5FA-8146-955C-6C52805B9A8B}" type="datetimeFigureOut">
              <a:rPr lang="en-US" smtClean="0"/>
              <a:t>8/3/16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38768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714F642D-B5FA-8146-955C-6C52805B9A8B}" type="datetimeFigureOut">
              <a:rPr lang="en-US" smtClean="0"/>
              <a:t>8/3/16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408970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714F642D-B5FA-8146-955C-6C52805B9A8B}" type="datetimeFigureOut">
              <a:rPr lang="en-US" smtClean="0"/>
              <a:t>8/3/16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33927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F642D-B5FA-8146-955C-6C52805B9A8B}" type="datetimeFigureOut">
              <a:rPr lang="en-US" smtClean="0"/>
              <a:t>8/3/16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1721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14F642D-B5FA-8146-955C-6C52805B9A8B}" type="datetimeFigureOut">
              <a:rPr lang="en-US" smtClean="0"/>
              <a:t>8/3/16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29373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14F642D-B5FA-8146-955C-6C52805B9A8B}" type="datetimeFigureOut">
              <a:rPr lang="en-US" smtClean="0"/>
              <a:t>8/3/16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1690243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F642D-B5FA-8146-955C-6C52805B9A8B}" type="datetimeFigureOut">
              <a:rPr lang="en-US" smtClean="0"/>
              <a:t>8/3/16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D1C4-9BF0-234E-8636-392584EB9BB5}" type="slidenum">
              <a:rPr lang="en-US" smtClean="0"/>
              <a:t>‹#›</a:t>
            </a:fld>
            <a:endParaRPr lang="en-US"/>
          </a:p>
        </p:txBody>
      </p:sp>
    </p:spTree>
    <p:extLst>
      <p:ext uri="{BB962C8B-B14F-4D97-AF65-F5344CB8AC3E}">
        <p14:creationId xmlns:p14="http://schemas.microsoft.com/office/powerpoint/2010/main" val="491879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jpeg"/><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5"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5"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5"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5"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5"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png"/><Relationship Id="rId5"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png"/><Relationship Id="rId5"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0.png"/><Relationship Id="rId5"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1.png"/><Relationship Id="rId5" Type="http://schemas.openxmlformats.org/officeDocument/2006/relationships/image" Target="../media/image1.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5" Type="http://schemas.openxmlformats.org/officeDocument/2006/relationships/image" Target="../media/image1.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5" Type="http://schemas.openxmlformats.org/officeDocument/2006/relationships/image" Target="../media/image1.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4.png"/><Relationship Id="rId5" Type="http://schemas.openxmlformats.org/officeDocument/2006/relationships/image" Target="../media/image1.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png"/><Relationship Id="rId5" Type="http://schemas.openxmlformats.org/officeDocument/2006/relationships/image" Target="../media/image1.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6.png"/><Relationship Id="rId5" Type="http://schemas.openxmlformats.org/officeDocument/2006/relationships/image" Target="../media/image1.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5" Type="http://schemas.openxmlformats.org/officeDocument/2006/relationships/image" Target="../media/image1.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5" Type="http://schemas.openxmlformats.org/officeDocument/2006/relationships/image" Target="../media/image1.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png"/><Relationship Id="rId1" Type="http://schemas.microsoft.com/office/2007/relationships/media" Target="../media/media32.m4a"/><Relationship Id="rId2" Type="http://schemas.openxmlformats.org/officeDocument/2006/relationships/audio" Target="../media/media32.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1.png"/><Relationship Id="rId1" Type="http://schemas.microsoft.com/office/2007/relationships/media" Target="../media/media33.m4a"/><Relationship Id="rId2" Type="http://schemas.openxmlformats.org/officeDocument/2006/relationships/audio" Target="../media/media33.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4.m4a"/><Relationship Id="rId2" Type="http://schemas.openxmlformats.org/officeDocument/2006/relationships/audio"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image" Target="../media/image1.png"/><Relationship Id="rId1" Type="http://schemas.microsoft.com/office/2007/relationships/media" Target="../media/media35.m4a"/><Relationship Id="rId2" Type="http://schemas.openxmlformats.org/officeDocument/2006/relationships/audio"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6.m4a"/><Relationship Id="rId2" Type="http://schemas.openxmlformats.org/officeDocument/2006/relationships/audio"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emf"/><Relationship Id="rId5" Type="http://schemas.openxmlformats.org/officeDocument/2006/relationships/image" Target="../media/image1.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9.m4a"/><Relationship Id="rId2" Type="http://schemas.openxmlformats.org/officeDocument/2006/relationships/audio" Target="../media/media39.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0.m4a"/><Relationship Id="rId2" Type="http://schemas.openxmlformats.org/officeDocument/2006/relationships/audio"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tiff"/><Relationship Id="rId5" Type="http://schemas.openxmlformats.org/officeDocument/2006/relationships/image" Target="../media/image1.png"/><Relationship Id="rId1" Type="http://schemas.microsoft.com/office/2007/relationships/media" Target="../media/media41.m4a"/><Relationship Id="rId2"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tiff"/><Relationship Id="rId5" Type="http://schemas.openxmlformats.org/officeDocument/2006/relationships/image" Target="../media/image1.png"/><Relationship Id="rId1" Type="http://schemas.microsoft.com/office/2007/relationships/media" Target="../media/media42.m4a"/><Relationship Id="rId2" Type="http://schemas.openxmlformats.org/officeDocument/2006/relationships/audio" Target="../media/media42.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3.m4a"/><Relationship Id="rId2" Type="http://schemas.openxmlformats.org/officeDocument/2006/relationships/audio" Target="../media/media43.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4.m4a"/><Relationship Id="rId2" Type="http://schemas.openxmlformats.org/officeDocument/2006/relationships/audio" Target="../media/media44.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1.png"/><Relationship Id="rId1" Type="http://schemas.microsoft.com/office/2007/relationships/media" Target="../media/media45.m4a"/><Relationship Id="rId2"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1.png"/><Relationship Id="rId1" Type="http://schemas.microsoft.com/office/2007/relationships/media" Target="../media/media46.m4a"/><Relationship Id="rId2" Type="http://schemas.openxmlformats.org/officeDocument/2006/relationships/audio" Target="../media/media46.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1.png"/><Relationship Id="rId1" Type="http://schemas.microsoft.com/office/2007/relationships/media" Target="../media/media47.m4a"/><Relationship Id="rId2" Type="http://schemas.openxmlformats.org/officeDocument/2006/relationships/audio" Target="../media/media47.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1.png"/><Relationship Id="rId1" Type="http://schemas.microsoft.com/office/2007/relationships/media" Target="../media/media48.m4a"/><Relationship Id="rId2" Type="http://schemas.openxmlformats.org/officeDocument/2006/relationships/audio" Target="../media/media48.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1.png"/><Relationship Id="rId1" Type="http://schemas.microsoft.com/office/2007/relationships/media" Target="../media/media49.m4a"/><Relationship Id="rId2" Type="http://schemas.openxmlformats.org/officeDocument/2006/relationships/audio" Target="../media/media49.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png"/><Relationship Id="rId5" Type="http://schemas.openxmlformats.org/officeDocument/2006/relationships/image" Target="../media/image1.png"/><Relationship Id="rId1" Type="http://schemas.microsoft.com/office/2007/relationships/media" Target="../media/media50.m4a"/><Relationship Id="rId2" Type="http://schemas.openxmlformats.org/officeDocument/2006/relationships/audio" Target="../media/media50.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1.png"/><Relationship Id="rId1" Type="http://schemas.microsoft.com/office/2007/relationships/media" Target="../media/media51.m4a"/><Relationship Id="rId2" Type="http://schemas.openxmlformats.org/officeDocument/2006/relationships/audio" Target="../media/media51.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2.m4a"/><Relationship Id="rId2" Type="http://schemas.openxmlformats.org/officeDocument/2006/relationships/audio" Target="../media/media52.m4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3.m4a"/><Relationship Id="rId2" Type="http://schemas.openxmlformats.org/officeDocument/2006/relationships/audio" Target="../media/media53.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4.m4a"/><Relationship Id="rId2" Type="http://schemas.openxmlformats.org/officeDocument/2006/relationships/audio" Target="../media/media54.m4a"/></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55.m4a"/><Relationship Id="rId2" Type="http://schemas.openxmlformats.org/officeDocument/2006/relationships/audio" Target="../media/media55.m4a"/></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6.m4a"/><Relationship Id="rId2" Type="http://schemas.openxmlformats.org/officeDocument/2006/relationships/audio" Target="../media/media56.m4a"/></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7.m4a"/><Relationship Id="rId2" Type="http://schemas.openxmlformats.org/officeDocument/2006/relationships/audio" Target="../media/media57.m4a"/></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8.m4a"/><Relationship Id="rId2" Type="http://schemas.openxmlformats.org/officeDocument/2006/relationships/audio" Target="../media/media58.m4a"/></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4.jpeg"/><Relationship Id="rId5" Type="http://schemas.openxmlformats.org/officeDocument/2006/relationships/image" Target="../media/image1.png"/><Relationship Id="rId1" Type="http://schemas.microsoft.com/office/2007/relationships/media" Target="../media/media59.m4a"/><Relationship Id="rId2" Type="http://schemas.openxmlformats.org/officeDocument/2006/relationships/audio" Target="../media/media59.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noAutofit/>
          </a:bodyPr>
          <a:lstStyle/>
          <a:p>
            <a:r>
              <a:rPr lang="en-US" sz="6000" b="1" dirty="0" smtClean="0">
                <a:latin typeface="+mn-lt"/>
                <a:cs typeface="AhnbergHand"/>
              </a:rPr>
              <a:t>Are we there yet?</a:t>
            </a:r>
            <a:br>
              <a:rPr lang="en-US" sz="6000" b="1" dirty="0" smtClean="0">
                <a:latin typeface="+mn-lt"/>
                <a:cs typeface="AhnbergHand"/>
              </a:rPr>
            </a:br>
            <a:r>
              <a:rPr lang="en-US" sz="6000" b="1" dirty="0" smtClean="0">
                <a:latin typeface="+mn-lt"/>
                <a:cs typeface="AhnbergHand"/>
              </a:rPr>
              <a:t/>
            </a:r>
            <a:br>
              <a:rPr lang="en-US" sz="6000" b="1" dirty="0" smtClean="0">
                <a:latin typeface="+mn-lt"/>
                <a:cs typeface="AhnbergHand"/>
              </a:rPr>
            </a:br>
            <a:r>
              <a:rPr lang="en-US" sz="3600" dirty="0" smtClean="0">
                <a:latin typeface="AhnbergHand" charset="0"/>
                <a:ea typeface="AhnbergHand" charset="0"/>
                <a:cs typeface="AhnbergHand" charset="0"/>
              </a:rPr>
              <a:t>IPv6 in 2016</a:t>
            </a:r>
            <a:endParaRPr lang="en-US" sz="3200" dirty="0">
              <a:latin typeface="AhnbergHand" charset="0"/>
              <a:ea typeface="AhnbergHand" charset="0"/>
              <a:cs typeface="AhnbergHand" charset="0"/>
            </a:endParaRPr>
          </a:p>
        </p:txBody>
      </p:sp>
      <p:sp>
        <p:nvSpPr>
          <p:cNvPr id="3" name="Subtitle 2"/>
          <p:cNvSpPr>
            <a:spLocks noGrp="1"/>
          </p:cNvSpPr>
          <p:nvPr>
            <p:ph type="subTitle" idx="1"/>
          </p:nvPr>
        </p:nvSpPr>
        <p:spPr>
          <a:xfrm>
            <a:off x="2382918" y="5840361"/>
            <a:ext cx="6400800" cy="582433"/>
          </a:xfrm>
        </p:spPr>
        <p:txBody>
          <a:bodyPr rtlCol="0">
            <a:normAutofit lnSpcReduction="10000"/>
          </a:bodyPr>
          <a:lstStyle/>
          <a:p>
            <a:pPr algn="r" eaLnBrk="1" fontAlgn="auto" hangingPunct="1">
              <a:spcAft>
                <a:spcPts val="0"/>
              </a:spcAft>
              <a:buFont typeface="Arial"/>
              <a:buNone/>
              <a:defRPr/>
            </a:pPr>
            <a:r>
              <a:rPr lang="en-US" sz="1600" dirty="0" smtClean="0">
                <a:latin typeface="AhnbergHand"/>
                <a:cs typeface="AhnbergHand"/>
              </a:rPr>
              <a:t>Geoff Huston</a:t>
            </a:r>
          </a:p>
          <a:p>
            <a:pPr algn="r" eaLnBrk="1" fontAlgn="auto" hangingPunct="1">
              <a:spcAft>
                <a:spcPts val="0"/>
              </a:spcAft>
              <a:buFont typeface="Arial"/>
              <a:buNone/>
              <a:defRPr/>
            </a:pPr>
            <a:r>
              <a:rPr lang="en-US" sz="1600" dirty="0" smtClean="0">
                <a:latin typeface="AhnbergHand"/>
                <a:cs typeface="AhnbergHand"/>
              </a:rPr>
              <a:t>APNIC</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80235756"/>
      </p:ext>
    </p:extLst>
  </p:cSld>
  <p:clrMapOvr>
    <a:masterClrMapping/>
  </p:clrMapOvr>
  <mc:AlternateContent xmlns:mc="http://schemas.openxmlformats.org/markup-compatibility/2006">
    <mc:Choice xmlns:p14="http://schemas.microsoft.com/office/powerpoint/2010/main" Requires="p14">
      <p:transition spd="slow" p14:dur="2000" advTm="21657"/>
    </mc:Choice>
    <mc:Fallback>
      <p:transition spd="slow" advTm="2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4-16 at 11.19.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300"/>
            <a:ext cx="9144000" cy="6107976"/>
          </a:xfrm>
          <a:prstGeom prst="rect">
            <a:avLst/>
          </a:prstGeom>
        </p:spPr>
      </p:pic>
      <p:sp>
        <p:nvSpPr>
          <p:cNvPr id="2" name="Title 1"/>
          <p:cNvSpPr>
            <a:spLocks noGrp="1"/>
          </p:cNvSpPr>
          <p:nvPr>
            <p:ph type="title"/>
          </p:nvPr>
        </p:nvSpPr>
        <p:spPr/>
        <p:txBody>
          <a:bodyPr/>
          <a:lstStyle/>
          <a:p>
            <a:r>
              <a:rPr lang="en-US" dirty="0" smtClean="0"/>
              <a:t>2005:</a:t>
            </a:r>
            <a:endParaRPr lang="en-US" dirty="0"/>
          </a:p>
        </p:txBody>
      </p:sp>
      <p:pic>
        <p:nvPicPr>
          <p:cNvPr id="4" name="Picture 3" descr="Screen Shot 2013-08-25 at 9.21.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6" y="1531256"/>
            <a:ext cx="4911024" cy="3688630"/>
          </a:xfrm>
          <a:prstGeom prst="rect">
            <a:avLst/>
          </a:prstGeom>
        </p:spPr>
      </p:pic>
      <p:sp>
        <p:nvSpPr>
          <p:cNvPr id="5" name="TextBox 4"/>
          <p:cNvSpPr txBox="1"/>
          <p:nvPr/>
        </p:nvSpPr>
        <p:spPr>
          <a:xfrm>
            <a:off x="457200" y="5855786"/>
            <a:ext cx="8424936" cy="707886"/>
          </a:xfrm>
          <a:prstGeom prst="rect">
            <a:avLst/>
          </a:prstGeom>
          <a:solidFill>
            <a:schemeClr val="bg1">
              <a:lumMod val="85000"/>
            </a:schemeClr>
          </a:solidFill>
        </p:spPr>
        <p:txBody>
          <a:bodyPr wrap="square" rtlCol="0">
            <a:spAutoFit/>
          </a:bodyPr>
          <a:lstStyle/>
          <a:p>
            <a:r>
              <a:rPr lang="en-US" sz="2000" dirty="0" smtClean="0"/>
              <a:t>If this is all about guessing future requirements, then sometimes we</a:t>
            </a:r>
          </a:p>
          <a:p>
            <a:r>
              <a:rPr lang="en-US" sz="2000" dirty="0">
                <a:latin typeface="Calibri"/>
                <a:cs typeface="Calibri"/>
              </a:rPr>
              <a:t>c</a:t>
            </a:r>
            <a:r>
              <a:rPr lang="en-US" sz="2000" dirty="0" smtClean="0">
                <a:latin typeface="Calibri"/>
                <a:cs typeface="Calibri"/>
              </a:rPr>
              <a:t>an be both right and incredibly wrong at the same time!</a:t>
            </a:r>
            <a:endParaRPr lang="en-US" sz="2000" dirty="0">
              <a:latin typeface="Calibri"/>
              <a:cs typeface="Calibri"/>
            </a:endParaRPr>
          </a:p>
        </p:txBody>
      </p:sp>
      <p:sp>
        <p:nvSpPr>
          <p:cNvPr id="7" name="TextBox 6"/>
          <p:cNvSpPr txBox="1"/>
          <p:nvPr/>
        </p:nvSpPr>
        <p:spPr>
          <a:xfrm>
            <a:off x="4651375" y="6563672"/>
            <a:ext cx="7575381" cy="276999"/>
          </a:xfrm>
          <a:prstGeom prst="rect">
            <a:avLst/>
          </a:prstGeom>
          <a:noFill/>
        </p:spPr>
        <p:txBody>
          <a:bodyPr wrap="square" rtlCol="0">
            <a:spAutoFit/>
          </a:bodyPr>
          <a:lstStyle/>
          <a:p>
            <a:r>
              <a:rPr lang="en-US" sz="900" dirty="0" smtClean="0">
                <a:solidFill>
                  <a:schemeClr val="bg1">
                    <a:lumMod val="65000"/>
                  </a:schemeClr>
                </a:solidFill>
              </a:rPr>
              <a:t>Photo Credit: Flickr: Jessica Cross: Horse Racing at </a:t>
            </a:r>
            <a:r>
              <a:rPr lang="en-US" sz="900" dirty="0" err="1" smtClean="0">
                <a:solidFill>
                  <a:schemeClr val="bg1">
                    <a:lumMod val="65000"/>
                  </a:schemeClr>
                </a:solidFill>
              </a:rPr>
              <a:t>Mornington</a:t>
            </a:r>
            <a:endParaRPr lang="en-US" sz="900" dirty="0" smtClean="0">
              <a:solidFill>
                <a:schemeClr val="bg1">
                  <a:lumMod val="65000"/>
                </a:schemeClr>
              </a:solidFill>
            </a:endParaRPr>
          </a:p>
          <a:p>
            <a:r>
              <a:rPr lang="en-US" sz="300" dirty="0">
                <a:solidFill>
                  <a:schemeClr val="bg1">
                    <a:lumMod val="65000"/>
                  </a:schemeClr>
                </a:solidFill>
              </a:rPr>
              <a:t>https://</a:t>
            </a:r>
            <a:r>
              <a:rPr lang="en-US" sz="300" dirty="0" err="1">
                <a:solidFill>
                  <a:schemeClr val="bg1">
                    <a:lumMod val="65000"/>
                  </a:schemeClr>
                </a:solidFill>
              </a:rPr>
              <a:t>www.flickr.com</a:t>
            </a:r>
            <a:r>
              <a:rPr lang="en-US" sz="300" dirty="0">
                <a:solidFill>
                  <a:schemeClr val="bg1">
                    <a:lumMod val="65000"/>
                  </a:schemeClr>
                </a:solidFill>
              </a:rPr>
              <a:t>/photos/</a:t>
            </a:r>
            <a:r>
              <a:rPr lang="en-US" sz="300" dirty="0" err="1">
                <a:solidFill>
                  <a:schemeClr val="bg1">
                    <a:lumMod val="65000"/>
                  </a:schemeClr>
                </a:solidFill>
              </a:rPr>
              <a:t>jesscross</a:t>
            </a:r>
            <a:r>
              <a:rPr lang="en-US" sz="300" dirty="0">
                <a:solidFill>
                  <a:schemeClr val="bg1">
                    <a:lumMod val="65000"/>
                  </a:schemeClr>
                </a:solidFill>
              </a:rPr>
              <a:t>/3169240519/in/photolist-5Q4bMV-4gyhvJ-Gvc5k-34jvvH-5XiMpu-Jb5hm-eXiyxv-2ajyQ-6fscj8-32N5HE-JdpwB-aCcUB-8q2wVx-8q2xPx-8v83iE-Ht4go-63qFi2-HfF2U-8JUCPk-797TPo-7942S4-7943A8-5hTPuQ-5hTPew-E3Vzr-5XiKxU-6iJ21P-5HF7SH-Ht4gj-6iNcFs-6yLEYT-8uaFep-5Xew1T-8uaG1i-8q5tMJ-fpqkrQ-4gyrbf-i9Bra-8q2Ake-8q5HLs-2aayTQ-8v7YPq-Ht4gb-NyKJM-5dgGTX-5bWSxq-5dgRoz-5bWVWQ-7942q6-7942sn/</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26581208"/>
      </p:ext>
    </p:extLst>
  </p:cSld>
  <p:clrMapOvr>
    <a:masterClrMapping/>
  </p:clrMapOvr>
  <mc:AlternateContent xmlns:mc="http://schemas.openxmlformats.org/markup-compatibility/2006">
    <mc:Choice xmlns:p14="http://schemas.microsoft.com/office/powerpoint/2010/main" Requires="p14">
      <p:transition spd="slow" p14:dur="2000" advTm="68304"/>
    </mc:Choice>
    <mc:Fallback>
      <p:transition spd="slow" advTm="68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352928" cy="1143000"/>
          </a:xfrm>
        </p:spPr>
        <p:txBody>
          <a:bodyPr>
            <a:normAutofit fontScale="90000"/>
          </a:bodyPr>
          <a:lstStyle/>
          <a:p>
            <a:r>
              <a:rPr lang="en-US" dirty="0" smtClean="0"/>
              <a:t>2005: Redefining terms of engagement</a:t>
            </a:r>
            <a:endParaRPr lang="en-US" dirty="0"/>
          </a:p>
        </p:txBody>
      </p:sp>
      <p:pic>
        <p:nvPicPr>
          <p:cNvPr id="3" name="Picture 2" descr="Screen Shot 2013-08-25 at 10.2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980728"/>
            <a:ext cx="6490340" cy="4570922"/>
          </a:xfrm>
          <a:prstGeom prst="rect">
            <a:avLst/>
          </a:prstGeom>
        </p:spPr>
      </p:pic>
      <p:sp>
        <p:nvSpPr>
          <p:cNvPr id="6" name="TextBox 5"/>
          <p:cNvSpPr txBox="1"/>
          <p:nvPr/>
        </p:nvSpPr>
        <p:spPr>
          <a:xfrm>
            <a:off x="323528" y="5723964"/>
            <a:ext cx="8424936" cy="646331"/>
          </a:xfrm>
          <a:prstGeom prst="rect">
            <a:avLst/>
          </a:prstGeom>
          <a:solidFill>
            <a:schemeClr val="bg1">
              <a:lumMod val="85000"/>
            </a:schemeClr>
          </a:solidFill>
        </p:spPr>
        <p:txBody>
          <a:bodyPr wrap="square" rtlCol="0">
            <a:spAutoFit/>
          </a:bodyPr>
          <a:lstStyle/>
          <a:p>
            <a:r>
              <a:rPr lang="en-US" dirty="0" smtClean="0"/>
              <a:t>The emerging realization that IPv6 won’t just happen in the same way that IPv4 just happened --  there are other factors at play here.</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45240632"/>
      </p:ext>
    </p:extLst>
  </p:cSld>
  <p:clrMapOvr>
    <a:masterClrMapping/>
  </p:clrMapOvr>
  <mc:AlternateContent xmlns:mc="http://schemas.openxmlformats.org/markup-compatibility/2006">
    <mc:Choice xmlns:p14="http://schemas.microsoft.com/office/powerpoint/2010/main" Requires="p14">
      <p:transition spd="slow" p14:dur="2000" advTm="87073"/>
    </mc:Choice>
    <mc:Fallback>
      <p:transition spd="slow" advTm="8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a:t>
            </a:r>
            <a:endParaRPr lang="en-US" dirty="0"/>
          </a:p>
        </p:txBody>
      </p:sp>
      <p:pic>
        <p:nvPicPr>
          <p:cNvPr id="4" name="Picture 3" descr="Screen Shot 2013-08-25 at 10.29.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345" y="1303844"/>
            <a:ext cx="5904656" cy="4369680"/>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Searching for drivers for IPv6 adoption</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53038373"/>
      </p:ext>
    </p:extLst>
  </p:cSld>
  <p:clrMapOvr>
    <a:masterClrMapping/>
  </p:clrMapOvr>
  <mc:AlternateContent xmlns:mc="http://schemas.openxmlformats.org/markup-compatibility/2006">
    <mc:Choice xmlns:p14="http://schemas.microsoft.com/office/powerpoint/2010/main" Requires="p14">
      <p:transition spd="slow" p14:dur="2000" advTm="100927"/>
    </mc:Choice>
    <mc:Fallback>
      <p:transition spd="slow" advTm="10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US" dirty="0" smtClean="0"/>
              <a:t>2007:</a:t>
            </a:r>
            <a:endParaRPr lang="en-US" dirty="0"/>
          </a:p>
        </p:txBody>
      </p:sp>
      <p:pic>
        <p:nvPicPr>
          <p:cNvPr id="4" name="Picture 3" descr="Screen Shot 2013-08-25 at 10.4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208" y="1196752"/>
            <a:ext cx="6275168" cy="4608512"/>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It’s not just a technology issue – there are business drivers here as well</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63162105"/>
      </p:ext>
    </p:extLst>
  </p:cSld>
  <p:clrMapOvr>
    <a:masterClrMapping/>
  </p:clrMapOvr>
  <mc:AlternateContent xmlns:mc="http://schemas.openxmlformats.org/markup-compatibility/2006">
    <mc:Choice xmlns:p14="http://schemas.microsoft.com/office/powerpoint/2010/main" Requires="p14">
      <p:transition spd="slow" p14:dur="2000" advTm="113195"/>
    </mc:Choice>
    <mc:Fallback>
      <p:transition spd="slow" advTm="11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9888" y="811213"/>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6700" indent="-266700" algn="l" rtl="0" eaLnBrk="1" fontAlgn="base" hangingPunct="1">
              <a:spcBef>
                <a:spcPts val="12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33400" indent="-266700" algn="l" rtl="0" eaLnBrk="1" fontAlgn="base" hangingPunct="1">
              <a:spcBef>
                <a:spcPts val="400"/>
              </a:spcBef>
              <a:spcAft>
                <a:spcPct val="0"/>
              </a:spcAft>
              <a:buFont typeface="Arial" charset="0"/>
              <a:buChar char="–"/>
              <a:defRPr sz="2000" kern="1200">
                <a:solidFill>
                  <a:schemeClr val="tx1"/>
                </a:solidFill>
                <a:latin typeface="+mn-lt"/>
                <a:ea typeface="ＭＳ Ｐゴシック" charset="0"/>
                <a:cs typeface="+mn-cs"/>
              </a:defRPr>
            </a:lvl2pPr>
            <a:lvl3pPr marL="812800" indent="-279400" algn="l" rtl="0" eaLnBrk="1" fontAlgn="base" hangingPunct="1">
              <a:spcBef>
                <a:spcPts val="4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charset="0"/>
              <a:buNone/>
            </a:pPr>
            <a:r>
              <a:rPr lang="en-AU" smtClean="0">
                <a:solidFill>
                  <a:schemeClr val="tx2"/>
                </a:solidFill>
                <a:latin typeface="Powderfinger Type" charset="0"/>
              </a:rPr>
              <a:t>New Markets for IPv6?</a:t>
            </a:r>
          </a:p>
          <a:p>
            <a:pPr>
              <a:lnSpc>
                <a:spcPct val="90000"/>
              </a:lnSpc>
              <a:buFont typeface="Wingdings" charset="0"/>
              <a:buNone/>
            </a:pPr>
            <a:endParaRPr lang="en-AU" smtClean="0">
              <a:latin typeface="Powderfinger Type" charset="0"/>
            </a:endParaRPr>
          </a:p>
          <a:p>
            <a:pPr>
              <a:lnSpc>
                <a:spcPct val="90000"/>
              </a:lnSpc>
              <a:buFont typeface="Wingdings" charset="0"/>
              <a:buNone/>
            </a:pPr>
            <a:r>
              <a:rPr lang="en-AU" smtClean="0">
                <a:latin typeface="Powderfinger Type" charset="0"/>
              </a:rPr>
              <a:t>The Universe of Tiny Things?</a:t>
            </a:r>
          </a:p>
          <a:p>
            <a:pPr>
              <a:lnSpc>
                <a:spcPct val="90000"/>
              </a:lnSpc>
              <a:buFont typeface="Wingdings" charset="0"/>
              <a:buNone/>
            </a:pPr>
            <a:endParaRPr lang="en-AU" smtClean="0">
              <a:latin typeface="Powderfinger Type" charset="0"/>
            </a:endParaRPr>
          </a:p>
          <a:p>
            <a:pPr lvl="1">
              <a:lnSpc>
                <a:spcPct val="90000"/>
              </a:lnSpc>
              <a:buFont typeface="Wingdings" charset="0"/>
              <a:buNone/>
            </a:pPr>
            <a:r>
              <a:rPr lang="en-AU" smtClean="0">
                <a:latin typeface="Powderfinger Type" charset="0"/>
              </a:rPr>
              <a:t>	The world of billions of chattering devices unleashing new rivers of gold into the IP industry?</a:t>
            </a:r>
          </a:p>
          <a:p>
            <a:pPr lvl="2">
              <a:lnSpc>
                <a:spcPct val="90000"/>
              </a:lnSpc>
              <a:buFont typeface="Wingdings" charset="0"/>
              <a:buNone/>
            </a:pPr>
            <a:r>
              <a:rPr lang="en-AU" sz="1800" smtClean="0">
                <a:latin typeface="Powderfinger Type" charset="0"/>
              </a:rPr>
              <a:t>	Or is this just the economy? There is no new money and these billions of chattering devices will generate much the same revenue as we have today</a:t>
            </a:r>
          </a:p>
          <a:p>
            <a:pPr lvl="3">
              <a:lnSpc>
                <a:spcPct val="90000"/>
              </a:lnSpc>
              <a:buFont typeface="Wingdings" charset="0"/>
              <a:buNone/>
            </a:pPr>
            <a:r>
              <a:rPr lang="en-AU" sz="1600" smtClean="0">
                <a:latin typeface="Powderfinger Type" charset="0"/>
              </a:rPr>
              <a:t>	So we have to cram all these billions of new devices trillions of new packets into the same money that we have today.</a:t>
            </a:r>
          </a:p>
          <a:p>
            <a:pPr lvl="4">
              <a:lnSpc>
                <a:spcPct val="90000"/>
              </a:lnSpc>
              <a:buFont typeface="Wingdings" charset="0"/>
              <a:buNone/>
            </a:pPr>
            <a:r>
              <a:rPr lang="en-AU" sz="1600" smtClean="0">
                <a:latin typeface="Powderfinger Type" charset="0"/>
              </a:rPr>
              <a:t>	</a:t>
            </a:r>
            <a:r>
              <a:rPr lang="en-AU" sz="1400" smtClean="0">
                <a:latin typeface="Powderfinger Type" charset="0"/>
              </a:rPr>
              <a:t>technology leverage will make tomorrow</a:t>
            </a:r>
            <a:r>
              <a:rPr lang="ja-JP" altLang="en-AU" sz="1400" smtClean="0">
                <a:latin typeface="Powderfinger Type" charset="0"/>
              </a:rPr>
              <a:t>’</a:t>
            </a:r>
            <a:r>
              <a:rPr lang="en-AU" sz="1400" smtClean="0">
                <a:latin typeface="Powderfinger Type" charset="0"/>
              </a:rPr>
              <a:t>s networks 1,000 times CHEAPER to deliver an IP packet than today</a:t>
            </a:r>
            <a:r>
              <a:rPr lang="ja-JP" altLang="en-AU" sz="1400" smtClean="0">
                <a:latin typeface="Powderfinger Type" charset="0"/>
              </a:rPr>
              <a:t>’</a:t>
            </a:r>
            <a:r>
              <a:rPr lang="en-AU" sz="1400" smtClean="0">
                <a:latin typeface="Powderfinger Type" charset="0"/>
              </a:rPr>
              <a:t>s network?</a:t>
            </a:r>
          </a:p>
          <a:p>
            <a:pPr lvl="4">
              <a:lnSpc>
                <a:spcPct val="90000"/>
              </a:lnSpc>
            </a:pPr>
            <a:endParaRPr lang="en-AU" sz="1600" dirty="0">
              <a:latin typeface="Powderfinger Type" charset="0"/>
            </a:endParaRPr>
          </a:p>
        </p:txBody>
      </p:sp>
      <p:pic>
        <p:nvPicPr>
          <p:cNvPr id="5" name="Picture 4" descr="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0"/>
            <a:ext cx="28575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2754313" y="5708650"/>
            <a:ext cx="4818062"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900">
                <a:latin typeface="Powderfinger Type" charset="0"/>
              </a:rPr>
              <a:t>Or have we reached some limit to the economic viability of communications that imply that ever smaller valued transactions can’t be sustained over ever larger networks?</a:t>
            </a:r>
          </a:p>
        </p:txBody>
      </p:sp>
      <p:sp>
        <p:nvSpPr>
          <p:cNvPr id="7" name="Text Box 7"/>
          <p:cNvSpPr txBox="1">
            <a:spLocks noChangeArrowheads="1"/>
          </p:cNvSpPr>
          <p:nvPr/>
        </p:nvSpPr>
        <p:spPr bwMode="auto">
          <a:xfrm>
            <a:off x="3097213" y="6216650"/>
            <a:ext cx="48180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600">
                <a:latin typeface="Powderfinger Type" charset="0"/>
              </a:rPr>
              <a:t>Do RFID and Bluetooth provide a different model of communication that is viable in the universe of things, where the identity is global but the communication is strictly limited in scope and </a:t>
            </a:r>
          </a:p>
        </p:txBody>
      </p:sp>
      <p:sp>
        <p:nvSpPr>
          <p:cNvPr id="8" name="Text Box 8"/>
          <p:cNvSpPr txBox="1">
            <a:spLocks noChangeArrowheads="1"/>
          </p:cNvSpPr>
          <p:nvPr/>
        </p:nvSpPr>
        <p:spPr bwMode="auto">
          <a:xfrm>
            <a:off x="3490913" y="6470650"/>
            <a:ext cx="49371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400">
                <a:latin typeface="Powderfinger Type" charset="0"/>
              </a:rPr>
              <a:t>And if you ever are curious enough to enlarge this slide to see if there is text all the way down the page you will have got yourself to this point, where it becomes obvious that I’ve got nothing more to say and I want to fill up the bottom of the slide with tiny text.</a:t>
            </a:r>
          </a:p>
        </p:txBody>
      </p:sp>
      <p:sp>
        <p:nvSpPr>
          <p:cNvPr id="9" name="Title 1"/>
          <p:cNvSpPr>
            <a:spLocks noGrp="1"/>
          </p:cNvSpPr>
          <p:nvPr>
            <p:ph type="title"/>
          </p:nvPr>
        </p:nvSpPr>
        <p:spPr>
          <a:xfrm>
            <a:off x="35496" y="-306288"/>
            <a:ext cx="8352928" cy="1143000"/>
          </a:xfrm>
        </p:spPr>
        <p:txBody>
          <a:bodyPr/>
          <a:lstStyle/>
          <a:p>
            <a:r>
              <a:rPr lang="en-US" dirty="0" smtClean="0"/>
              <a:t>2008: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18276923"/>
      </p:ext>
    </p:extLst>
  </p:cSld>
  <p:clrMapOvr>
    <a:masterClrMapping/>
  </p:clrMapOvr>
  <mc:AlternateContent xmlns:mc="http://schemas.openxmlformats.org/markup-compatibility/2006">
    <mc:Choice xmlns:p14="http://schemas.microsoft.com/office/powerpoint/2010/main" Requires="p14">
      <p:transition spd="slow" p14:dur="2000" advTm="58493"/>
    </mc:Choice>
    <mc:Fallback>
      <p:transition spd="slow" advTm="5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a:t>
            </a:r>
            <a:endParaRPr lang="en-US" dirty="0"/>
          </a:p>
        </p:txBody>
      </p:sp>
      <p:sp>
        <p:nvSpPr>
          <p:cNvPr id="4" name="TextBox 3"/>
          <p:cNvSpPr txBox="1"/>
          <p:nvPr/>
        </p:nvSpPr>
        <p:spPr>
          <a:xfrm>
            <a:off x="611560" y="2132856"/>
            <a:ext cx="8419004" cy="1200329"/>
          </a:xfrm>
          <a:prstGeom prst="rect">
            <a:avLst/>
          </a:prstGeom>
          <a:noFill/>
        </p:spPr>
        <p:txBody>
          <a:bodyPr wrap="none" rtlCol="0">
            <a:spAutoFit/>
          </a:bodyPr>
          <a:lstStyle/>
          <a:p>
            <a:r>
              <a:rPr lang="en-US" dirty="0" smtClean="0"/>
              <a:t>This is the time of the “</a:t>
            </a:r>
            <a:r>
              <a:rPr lang="en-US" b="1" dirty="0" smtClean="0"/>
              <a:t>IPv4</a:t>
            </a:r>
            <a:r>
              <a:rPr lang="en-US" dirty="0" smtClean="0"/>
              <a:t> </a:t>
            </a:r>
            <a:r>
              <a:rPr lang="en-US" b="1" dirty="0" smtClean="0"/>
              <a:t>exhaustion is coming. What are we going to do?</a:t>
            </a:r>
            <a:r>
              <a:rPr lang="en-US" dirty="0" smtClean="0"/>
              <a:t>”</a:t>
            </a:r>
          </a:p>
          <a:p>
            <a:r>
              <a:rPr lang="en-US" dirty="0"/>
              <a:t>p</a:t>
            </a:r>
            <a:r>
              <a:rPr lang="en-US" dirty="0" smtClean="0"/>
              <a:t>resentations.</a:t>
            </a:r>
          </a:p>
          <a:p>
            <a:endParaRPr lang="en-US" dirty="0"/>
          </a:p>
          <a:p>
            <a:r>
              <a:rPr lang="en-US" dirty="0" smtClean="0"/>
              <a:t>Lets dive into one of them for a few slides from 2008…</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43616640"/>
      </p:ext>
    </p:extLst>
  </p:cSld>
  <p:clrMapOvr>
    <a:masterClrMapping/>
  </p:clrMapOvr>
  <mc:AlternateContent xmlns:mc="http://schemas.openxmlformats.org/markup-compatibility/2006">
    <mc:Choice xmlns:p14="http://schemas.microsoft.com/office/powerpoint/2010/main" Requires="p14">
      <p:transition spd="slow" p14:dur="2000" advTm="22190"/>
    </mc:Choice>
    <mc:Fallback>
      <p:transition spd="slow" advTm="2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1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77304"/>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11789472"/>
      </p:ext>
    </p:extLst>
  </p:cSld>
  <p:clrMapOvr>
    <a:masterClrMapping/>
  </p:clrMapOvr>
  <mc:AlternateContent xmlns:mc="http://schemas.openxmlformats.org/markup-compatibility/2006">
    <mc:Choice xmlns:p14="http://schemas.microsoft.com/office/powerpoint/2010/main" Requires="p14">
      <p:transition spd="slow" p14:dur="2000" advTm="18574"/>
    </mc:Choice>
    <mc:Fallback>
      <p:transition spd="slow" advTm="1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23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
            <a:ext cx="9144000" cy="645586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2759076"/>
      </p:ext>
    </p:extLst>
  </p:cSld>
  <p:clrMapOvr>
    <a:masterClrMapping/>
  </p:clrMapOvr>
  <mc:AlternateContent xmlns:mc="http://schemas.openxmlformats.org/markup-compatibility/2006">
    <mc:Choice xmlns:p14="http://schemas.microsoft.com/office/powerpoint/2010/main" Requires="p14">
      <p:transition spd="slow" p14:dur="2000" advTm="7792"/>
    </mc:Choice>
    <mc:Fallback>
      <p:transition spd="slow" advTm="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2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80527907"/>
      </p:ext>
    </p:extLst>
  </p:cSld>
  <p:clrMapOvr>
    <a:masterClrMapping/>
  </p:clrMapOvr>
  <mc:AlternateContent xmlns:mc="http://schemas.openxmlformats.org/markup-compatibility/2006">
    <mc:Choice xmlns:p14="http://schemas.microsoft.com/office/powerpoint/2010/main" Requires="p14">
      <p:transition spd="slow" p14:dur="2000" advTm="3974"/>
    </mc:Choice>
    <mc:Fallback>
      <p:transition spd="slow" advTm="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3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81272741"/>
      </p:ext>
    </p:extLst>
  </p:cSld>
  <p:clrMapOvr>
    <a:masterClrMapping/>
  </p:clrMapOvr>
  <mc:AlternateContent xmlns:mc="http://schemas.openxmlformats.org/markup-compatibility/2006">
    <mc:Choice xmlns:p14="http://schemas.microsoft.com/office/powerpoint/2010/main" Requires="p14">
      <p:transition spd="slow" p14:dur="2000" advTm="17180"/>
    </mc:Choice>
    <mc:Fallback>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2714651"/>
      </p:ext>
    </p:extLst>
  </p:cSld>
  <p:clrMapOvr>
    <a:masterClrMapping/>
  </p:clrMapOvr>
  <mc:AlternateContent xmlns:mc="http://schemas.openxmlformats.org/markup-compatibility/2006">
    <mc:Choice xmlns:p14="http://schemas.microsoft.com/office/powerpoint/2010/main" Requires="p14">
      <p:transition spd="slow" p14:dur="2000" advTm="8247"/>
    </mc:Choice>
    <mc:Fallback>
      <p:transition spd="slow" advTm="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4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86770576"/>
      </p:ext>
    </p:extLst>
  </p:cSld>
  <p:clrMapOvr>
    <a:masterClrMapping/>
  </p:clrMapOvr>
  <mc:AlternateContent xmlns:mc="http://schemas.openxmlformats.org/markup-compatibility/2006">
    <mc:Choice xmlns:p14="http://schemas.microsoft.com/office/powerpoint/2010/main" Requires="p14">
      <p:transition spd="slow" p14:dur="2000" advTm="54234"/>
    </mc:Choice>
    <mc:Fallback>
      <p:transition spd="slow" advTm="5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5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80628"/>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6153204"/>
      </p:ext>
    </p:extLst>
  </p:cSld>
  <p:clrMapOvr>
    <a:masterClrMapping/>
  </p:clrMapOvr>
  <mc:AlternateContent xmlns:mc="http://schemas.openxmlformats.org/markup-compatibility/2006">
    <mc:Choice xmlns:p14="http://schemas.microsoft.com/office/powerpoint/2010/main" Requires="p14">
      <p:transition spd="slow" p14:dur="2000" advTm="14893"/>
    </mc:Choice>
    <mc:Fallback>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32878992"/>
      </p:ext>
    </p:extLst>
  </p:cSld>
  <p:clrMapOvr>
    <a:masterClrMapping/>
  </p:clrMapOvr>
  <mc:AlternateContent xmlns:mc="http://schemas.openxmlformats.org/markup-compatibility/2006">
    <mc:Choice xmlns:p14="http://schemas.microsoft.com/office/powerpoint/2010/main" Requires="p14">
      <p:transition spd="slow" p14:dur="2000" advTm="18676"/>
    </mc:Choice>
    <mc:Fallback>
      <p:transition spd="slow" advTm="1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35798791"/>
      </p:ext>
    </p:extLst>
  </p:cSld>
  <p:clrMapOvr>
    <a:masterClrMapping/>
  </p:clrMapOvr>
  <mc:AlternateContent xmlns:mc="http://schemas.openxmlformats.org/markup-compatibility/2006">
    <mc:Choice xmlns:p14="http://schemas.microsoft.com/office/powerpoint/2010/main" Requires="p14">
      <p:transition spd="slow" p14:dur="2000" advTm="4898"/>
    </mc:Choice>
    <mc:Fallback>
      <p:transition spd="slow" advTm="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2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7821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6488545" y="404091"/>
            <a:ext cx="2182091" cy="1674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88137037"/>
      </p:ext>
    </p:extLst>
  </p:cSld>
  <p:clrMapOvr>
    <a:masterClrMapping/>
  </p:clrMapOvr>
  <mc:AlternateContent xmlns:mc="http://schemas.openxmlformats.org/markup-compatibility/2006">
    <mc:Choice xmlns:p14="http://schemas.microsoft.com/office/powerpoint/2010/main" Requires="p14">
      <p:transition spd="slow" p14:dur="2000" advTm="18502"/>
    </mc:Choice>
    <mc:Fallback>
      <p:transition spd="slow" advTm="1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4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
            <a:ext cx="9144000" cy="646185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02650476"/>
      </p:ext>
    </p:extLst>
  </p:cSld>
  <p:clrMapOvr>
    <a:masterClrMapping/>
  </p:clrMapOvr>
  <mc:AlternateContent xmlns:mc="http://schemas.openxmlformats.org/markup-compatibility/2006">
    <mc:Choice xmlns:p14="http://schemas.microsoft.com/office/powerpoint/2010/main" Requires="p14">
      <p:transition spd="slow" p14:dur="2000" advTm="5113"/>
    </mc:Choice>
    <mc:Fallback>
      <p:transition spd="slow" advTm="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50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
            <a:ext cx="9144000" cy="646311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20735419"/>
      </p:ext>
    </p:extLst>
  </p:cSld>
  <p:clrMapOvr>
    <a:masterClrMapping/>
  </p:clrMapOvr>
  <mc:AlternateContent xmlns:mc="http://schemas.openxmlformats.org/markup-compatibility/2006">
    <mc:Choice xmlns:p14="http://schemas.microsoft.com/office/powerpoint/2010/main" Requires="p14">
      <p:transition spd="slow" p14:dur="2000" advTm="25401"/>
    </mc:Choice>
    <mc:Fallback>
      <p:transition spd="slow" advTm="2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8.1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01049890"/>
      </p:ext>
    </p:extLst>
  </p:cSld>
  <p:clrMapOvr>
    <a:masterClrMapping/>
  </p:clrMapOvr>
  <mc:AlternateContent xmlns:mc="http://schemas.openxmlformats.org/markup-compatibility/2006">
    <mc:Choice xmlns:p14="http://schemas.microsoft.com/office/powerpoint/2010/main" Requires="p14">
      <p:transition spd="slow" p14:dur="2000" advTm="13221"/>
    </mc:Choice>
    <mc:Fallback>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3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7342111"/>
      </p:ext>
    </p:extLst>
  </p:cSld>
  <p:clrMapOvr>
    <a:masterClrMapping/>
  </p:clrMapOvr>
  <mc:AlternateContent xmlns:mc="http://schemas.openxmlformats.org/markup-compatibility/2006">
    <mc:Choice xmlns:p14="http://schemas.microsoft.com/office/powerpoint/2010/main" Requires="p14">
      <p:transition spd="slow" p14:dur="2000" advTm="106077"/>
    </mc:Choice>
    <mc:Fallback>
      <p:transition spd="slow" advTm="10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5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7800"/>
            <a:ext cx="9144000" cy="6481546"/>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56360406"/>
      </p:ext>
    </p:extLst>
  </p:cSld>
  <p:clrMapOvr>
    <a:masterClrMapping/>
  </p:clrMapOvr>
  <mc:AlternateContent xmlns:mc="http://schemas.openxmlformats.org/markup-compatibility/2006">
    <mc:Choice xmlns:p14="http://schemas.microsoft.com/office/powerpoint/2010/main" Requires="p14">
      <p:transition spd="slow" p14:dur="2000" advTm="27437"/>
    </mc:Choice>
    <mc:Fallback>
      <p:transition spd="slow" advTm="27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pic>
        <p:nvPicPr>
          <p:cNvPr id="4" name="Picture 3"/>
          <p:cNvPicPr>
            <a:picLocks noChangeAspect="1"/>
          </p:cNvPicPr>
          <p:nvPr/>
        </p:nvPicPr>
        <p:blipFill>
          <a:blip r:embed="rId4"/>
          <a:stretch>
            <a:fillRect/>
          </a:stretch>
        </p:blipFill>
        <p:spPr>
          <a:xfrm>
            <a:off x="0" y="1049740"/>
            <a:ext cx="9144000" cy="5715000"/>
          </a:xfrm>
          <a:prstGeom prst="rect">
            <a:avLst/>
          </a:prstGeom>
        </p:spPr>
      </p:pic>
      <p:sp>
        <p:nvSpPr>
          <p:cNvPr id="3" name="Content Placeholder 2"/>
          <p:cNvSpPr>
            <a:spLocks noGrp="1"/>
          </p:cNvSpPr>
          <p:nvPr>
            <p:ph idx="1"/>
          </p:nvPr>
        </p:nvSpPr>
        <p:spPr>
          <a:xfrm>
            <a:off x="899592" y="1600200"/>
            <a:ext cx="7848872" cy="4565103"/>
          </a:xfrm>
        </p:spPr>
        <p:txBody>
          <a:bodyPr>
            <a:normAutofit/>
          </a:bodyPr>
          <a:lstStyle/>
          <a:p>
            <a:pPr marL="0" indent="0">
              <a:buNone/>
            </a:pPr>
            <a:r>
              <a:rPr lang="en-US" sz="4000" b="1" dirty="0" smtClean="0">
                <a:solidFill>
                  <a:schemeClr val="bg1"/>
                </a:solidFill>
                <a:effectLst>
                  <a:outerShdw blurRad="50800" dist="38100" dir="2700000" algn="tl" rotWithShape="0">
                    <a:srgbClr val="000000">
                      <a:alpha val="43000"/>
                    </a:srgbClr>
                  </a:outerShdw>
                </a:effectLst>
              </a:rPr>
              <a:t>How many IPv6 presentations have you sat through?</a:t>
            </a:r>
            <a:endParaRPr lang="en-US" sz="4000" b="1" dirty="0">
              <a:solidFill>
                <a:schemeClr val="bg1"/>
              </a:solidFill>
              <a:effectLst>
                <a:outerShdw blurRad="50800" dist="38100" dir="2700000" algn="tl" rotWithShape="0">
                  <a:srgbClr val="000000">
                    <a:alpha val="43000"/>
                  </a:srgbClr>
                </a:outerShdw>
              </a:effectLst>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1452665"/>
      </p:ext>
    </p:extLst>
  </p:cSld>
  <p:clrMapOvr>
    <a:masterClrMapping/>
  </p:clrMapOvr>
  <mc:AlternateContent xmlns:mc="http://schemas.openxmlformats.org/markup-compatibility/2006">
    <mc:Choice xmlns:p14="http://schemas.microsoft.com/office/powerpoint/2010/main" Requires="p14">
      <p:transition spd="slow" p14:dur="2000" advTm="5343"/>
    </mc:Choice>
    <mc:Fallback>
      <p:transition spd="slow" advTm="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26613002"/>
      </p:ext>
    </p:extLst>
  </p:cSld>
  <p:clrMapOvr>
    <a:masterClrMapping/>
  </p:clrMapOvr>
  <mc:AlternateContent xmlns:mc="http://schemas.openxmlformats.org/markup-compatibility/2006">
    <mc:Choice xmlns:p14="http://schemas.microsoft.com/office/powerpoint/2010/main" Requires="p14">
      <p:transition spd="slow" p14:dur="2000" advTm="4725"/>
    </mc:Choice>
    <mc:Fallback>
      <p:transition spd="slow" advTm="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2555776" y="2852936"/>
            <a:ext cx="3168352"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9904708"/>
      </p:ext>
    </p:extLst>
  </p:cSld>
  <p:clrMapOvr>
    <a:masterClrMapping/>
  </p:clrMapOvr>
  <mc:AlternateContent xmlns:mc="http://schemas.openxmlformats.org/markup-compatibility/2006">
    <mc:Choice xmlns:p14="http://schemas.microsoft.com/office/powerpoint/2010/main" Requires="p14">
      <p:transition spd="slow" p14:dur="2000" advTm="10118"/>
    </mc:Choice>
    <mc:Fallback>
      <p:transition spd="slow" advTm="1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16 at 11.31.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9979"/>
            <a:ext cx="10546546" cy="5144657"/>
          </a:xfrm>
          <a:prstGeom prst="rect">
            <a:avLst/>
          </a:prstGeom>
        </p:spPr>
      </p:pic>
      <p:sp>
        <p:nvSpPr>
          <p:cNvPr id="2" name="Title 1"/>
          <p:cNvSpPr>
            <a:spLocks noGrp="1"/>
          </p:cNvSpPr>
          <p:nvPr>
            <p:ph type="title"/>
          </p:nvPr>
        </p:nvSpPr>
        <p:spPr/>
        <p:txBody>
          <a:bodyPr/>
          <a:lstStyle/>
          <a:p>
            <a:r>
              <a:rPr lang="en-US" dirty="0" smtClean="0"/>
              <a:t>2010 – Invoking </a:t>
            </a:r>
            <a:r>
              <a:rPr lang="en-US" dirty="0"/>
              <a:t>E</a:t>
            </a:r>
            <a:r>
              <a:rPr lang="en-US" dirty="0" smtClean="0"/>
              <a:t>conomics!</a:t>
            </a:r>
            <a:endParaRPr lang="en-US" dirty="0"/>
          </a:p>
        </p:txBody>
      </p:sp>
      <p:pic>
        <p:nvPicPr>
          <p:cNvPr id="4" name="Picture 3" descr="Screen Shot 2013-08-25 at 11.29.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1412776"/>
            <a:ext cx="6444208" cy="4820537"/>
          </a:xfrm>
          <a:prstGeom prst="rect">
            <a:avLst/>
          </a:prstGeom>
        </p:spPr>
      </p:pic>
      <p:sp>
        <p:nvSpPr>
          <p:cNvPr id="6" name="TextBox 5"/>
          <p:cNvSpPr txBox="1"/>
          <p:nvPr/>
        </p:nvSpPr>
        <p:spPr>
          <a:xfrm>
            <a:off x="161637" y="6423223"/>
            <a:ext cx="9954718" cy="553998"/>
          </a:xfrm>
          <a:prstGeom prst="rect">
            <a:avLst/>
          </a:prstGeom>
          <a:noFill/>
        </p:spPr>
        <p:txBody>
          <a:bodyPr wrap="none" rtlCol="0">
            <a:spAutoFit/>
          </a:bodyPr>
          <a:lstStyle/>
          <a:p>
            <a:r>
              <a:rPr lang="en-US" sz="700" dirty="0" smtClean="0">
                <a:solidFill>
                  <a:srgbClr val="A6A6A6"/>
                </a:solidFill>
              </a:rPr>
              <a:t>Background Photo Credit: Flickr: Jose Carlos </a:t>
            </a:r>
            <a:r>
              <a:rPr lang="en-US" sz="700" dirty="0" err="1" smtClean="0">
                <a:solidFill>
                  <a:srgbClr val="A6A6A6"/>
                </a:solidFill>
              </a:rPr>
              <a:t>Norta</a:t>
            </a:r>
            <a:endParaRPr lang="en-US" sz="700" dirty="0" smtClean="0">
              <a:solidFill>
                <a:srgbClr val="A6A6A6"/>
              </a:solidFill>
            </a:endParaRPr>
          </a:p>
          <a:p>
            <a:r>
              <a:rPr lang="en-US" sz="400" dirty="0">
                <a:solidFill>
                  <a:srgbClr val="A6A6A6"/>
                </a:solidFill>
              </a:rPr>
              <a:t>https://</a:t>
            </a:r>
            <a:r>
              <a:rPr lang="en-US" sz="400" dirty="0" err="1">
                <a:solidFill>
                  <a:srgbClr val="A6A6A6"/>
                </a:solidFill>
              </a:rPr>
              <a:t>www.flickr.com</a:t>
            </a:r>
            <a:r>
              <a:rPr lang="en-US" sz="400" dirty="0">
                <a:solidFill>
                  <a:srgbClr val="A6A6A6"/>
                </a:solidFill>
              </a:rPr>
              <a:t>/photos/</a:t>
            </a:r>
            <a:r>
              <a:rPr lang="en-US" sz="400" dirty="0" err="1">
                <a:solidFill>
                  <a:srgbClr val="A6A6A6"/>
                </a:solidFill>
              </a:rPr>
              <a:t>jcarlosn</a:t>
            </a:r>
            <a:r>
              <a:rPr lang="en-US" sz="400" dirty="0">
                <a:solidFill>
                  <a:srgbClr val="A6A6A6"/>
                </a:solidFill>
              </a:rPr>
              <a:t>/3890311147/in/photolist-6VLRY8-aP9K9-m6nyiP-4QrV4D-a2YAec-7dzuyM-6PXuwA-MCFr-ca3j71-8QNcE-3PaAeV-62wwVU-4v7QCD-7kuEAk-62LPnT-2rKbM3-5me48g-4yx1S-aoBkR2-5f74Fx-eHeiHt-5WeJBK-895AfY-4qB8yx-kiR87-6oDm6T-58PD49-5tvyLZ-9Gf8D-4NL9XA-6oJkW7-JvyxR-dkGkYb-bqTKak-7pn7Wp-bhYT3r-4SVDTx-85XZwW-e2JW5P-5n8DGR-7d8nZy-CdDhF-4uHGMh-K2kRD-8puuqx-8KzGfS-27RBCn-3fjxP-ppAi-7dUsdb/</a:t>
            </a:r>
            <a:endParaRPr lang="en-US" sz="400" dirty="0" smtClean="0">
              <a:solidFill>
                <a:srgbClr val="A6A6A6"/>
              </a:solidFill>
            </a:endParaRPr>
          </a:p>
          <a:p>
            <a:endParaRPr lang="en-US" dirty="0">
              <a:solidFill>
                <a:srgbClr val="A6A6A6"/>
              </a:solidFill>
            </a:endParaRPr>
          </a:p>
        </p:txBody>
      </p:sp>
      <p:sp>
        <p:nvSpPr>
          <p:cNvPr id="5" name="TextBox 4"/>
          <p:cNvSpPr txBox="1"/>
          <p:nvPr/>
        </p:nvSpPr>
        <p:spPr>
          <a:xfrm>
            <a:off x="-1570182" y="438727"/>
            <a:ext cx="184666" cy="369332"/>
          </a:xfrm>
          <a:prstGeom prst="rect">
            <a:avLst/>
          </a:prstGeom>
          <a:noFill/>
        </p:spPr>
        <p:txBody>
          <a:bodyPr wrap="none" rtlCol="0">
            <a:spAutoFit/>
          </a:bodyPr>
          <a:lstStyle/>
          <a:p>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8078258"/>
      </p:ext>
    </p:extLst>
  </p:cSld>
  <p:clrMapOvr>
    <a:masterClrMapping/>
  </p:clrMapOvr>
  <mc:AlternateContent xmlns:mc="http://schemas.openxmlformats.org/markup-compatibility/2006">
    <mc:Choice xmlns:p14="http://schemas.microsoft.com/office/powerpoint/2010/main" Requires="p14">
      <p:transition spd="slow" p14:dur="2000" advTm="78077"/>
    </mc:Choice>
    <mc:Fallback>
      <p:transition spd="slow" advTm="7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8-26 at 10.49.0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74" y="929786"/>
            <a:ext cx="8317925" cy="5739574"/>
          </a:xfrm>
          <a:prstGeom prst="rect">
            <a:avLst/>
          </a:prstGeom>
        </p:spPr>
      </p:pic>
      <p:sp>
        <p:nvSpPr>
          <p:cNvPr id="2" name="Title 1"/>
          <p:cNvSpPr>
            <a:spLocks noGrp="1"/>
          </p:cNvSpPr>
          <p:nvPr>
            <p:ph type="title"/>
          </p:nvPr>
        </p:nvSpPr>
        <p:spPr/>
        <p:txBody>
          <a:bodyPr/>
          <a:lstStyle/>
          <a:p>
            <a:r>
              <a:rPr lang="en-US" dirty="0" smtClean="0"/>
              <a:t>2010 – invoking economics!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35873649"/>
      </p:ext>
    </p:extLst>
  </p:cSld>
  <p:clrMapOvr>
    <a:masterClrMapping/>
  </p:clrMapOvr>
  <mc:AlternateContent xmlns:mc="http://schemas.openxmlformats.org/markup-compatibility/2006">
    <mc:Choice xmlns:p14="http://schemas.microsoft.com/office/powerpoint/2010/main" Requires="p14">
      <p:transition spd="slow" p14:dur="2000" advTm="80446"/>
    </mc:Choice>
    <mc:Fallback>
      <p:transition spd="slow" advTm="8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brings us to…</a:t>
            </a:r>
            <a:endParaRPr lang="en-US" dirty="0"/>
          </a:p>
        </p:txBody>
      </p:sp>
      <p:sp>
        <p:nvSpPr>
          <p:cNvPr id="3" name="Content Placeholder 2"/>
          <p:cNvSpPr>
            <a:spLocks noGrp="1"/>
          </p:cNvSpPr>
          <p:nvPr>
            <p:ph idx="1"/>
          </p:nvPr>
        </p:nvSpPr>
        <p:spPr/>
        <p:txBody>
          <a:bodyPr/>
          <a:lstStyle/>
          <a:p>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12819056"/>
      </p:ext>
    </p:extLst>
  </p:cSld>
  <p:clrMapOvr>
    <a:masterClrMapping/>
  </p:clrMapOvr>
  <mc:AlternateContent xmlns:mc="http://schemas.openxmlformats.org/markup-compatibility/2006">
    <mc:Choice xmlns:p14="http://schemas.microsoft.com/office/powerpoint/2010/main" Requires="p14">
      <p:transition spd="slow" p14:dur="2000" advTm="5249"/>
    </mc:Choice>
    <mc:Fallback>
      <p:transition spd="slow" advTm="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rPr>
              <a:t>6 June 2012</a:t>
            </a:r>
          </a:p>
        </p:txBody>
      </p:sp>
      <p:pic>
        <p:nvPicPr>
          <p:cNvPr id="14339" name="Picture 3" descr="Screen Shot 2013-07-16 at 4.06.4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2225"/>
            <a:ext cx="9144000" cy="438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68323698"/>
      </p:ext>
    </p:extLst>
  </p:cSld>
  <p:clrMapOvr>
    <a:masterClrMapping/>
  </p:clrMapOvr>
  <mc:AlternateContent xmlns:mc="http://schemas.openxmlformats.org/markup-compatibility/2006">
    <mc:Choice xmlns:p14="http://schemas.microsoft.com/office/powerpoint/2010/main" Requires="p14">
      <p:transition spd="slow" p14:dur="2000" advTm="10277"/>
    </mc:Choice>
    <mc:Fallback>
      <p:transition spd="slow" advTm="1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IPv6 Launch</a:t>
            </a:r>
            <a:endParaRPr lang="en-US" dirty="0"/>
          </a:p>
        </p:txBody>
      </p:sp>
      <p:sp>
        <p:nvSpPr>
          <p:cNvPr id="3" name="Content Placeholder 2"/>
          <p:cNvSpPr>
            <a:spLocks noGrp="1"/>
          </p:cNvSpPr>
          <p:nvPr>
            <p:ph idx="1"/>
          </p:nvPr>
        </p:nvSpPr>
        <p:spPr/>
        <p:txBody>
          <a:bodyPr/>
          <a:lstStyle/>
          <a:p>
            <a:pPr marL="0" indent="0">
              <a:buNone/>
            </a:pPr>
            <a:r>
              <a:rPr lang="en-US" dirty="0" smtClean="0"/>
              <a:t>“This time it’s forever”</a:t>
            </a:r>
          </a:p>
          <a:p>
            <a:pPr marL="0" indent="0">
              <a:buNone/>
            </a:pPr>
            <a:endParaRPr lang="en-US" dirty="0"/>
          </a:p>
          <a:p>
            <a:pPr marL="0" indent="0">
              <a:buNone/>
            </a:pPr>
            <a:r>
              <a:rPr lang="en-US" dirty="0" smtClean="0"/>
              <a:t>Urging service providers to turn on IPv6, and leave it on.</a:t>
            </a:r>
          </a:p>
          <a:p>
            <a:pPr marL="0" indent="0">
              <a:buNone/>
            </a:pPr>
            <a:endParaRPr lang="en-US" dirty="0"/>
          </a:p>
          <a:p>
            <a:pPr marL="0" indent="0">
              <a:buNone/>
            </a:pPr>
            <a:r>
              <a:rPr lang="en-US" dirty="0" smtClean="0"/>
              <a:t>Reach out to network, access and content providers to start moving in public on IPv6 services</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68753026"/>
      </p:ext>
    </p:extLst>
  </p:cSld>
  <p:clrMapOvr>
    <a:masterClrMapping/>
  </p:clrMapOvr>
  <mc:AlternateContent xmlns:mc="http://schemas.openxmlformats.org/markup-compatibility/2006">
    <mc:Choice xmlns:p14="http://schemas.microsoft.com/office/powerpoint/2010/main" Requires="p14">
      <p:transition spd="slow" p14:dur="2000" advTm="21481"/>
    </mc:Choice>
    <mc:Fallback>
      <p:transition spd="slow" advTm="2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pPr marL="0" indent="0" eaLnBrk="1" hangingPunct="1">
              <a:buNone/>
            </a:pPr>
            <a:r>
              <a:rPr lang="en-US" dirty="0">
                <a:latin typeface="Calibri" charset="0"/>
              </a:rPr>
              <a:t>Did it work? </a:t>
            </a:r>
            <a:endParaRPr lang="en-US" dirty="0" smtClean="0">
              <a:latin typeface="Calibri"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65273898"/>
      </p:ext>
    </p:extLst>
  </p:cSld>
  <p:clrMapOvr>
    <a:masterClrMapping/>
  </p:clrMapOvr>
  <mc:AlternateContent xmlns:mc="http://schemas.openxmlformats.org/markup-compatibility/2006">
    <mc:Choice xmlns:p14="http://schemas.microsoft.com/office/powerpoint/2010/main" Requires="p14">
      <p:transition spd="slow" p14:dur="2000" advTm="11202"/>
    </mc:Choice>
    <mc:Fallback>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fig1.pdf"/>
          <p:cNvPicPr>
            <a:picLocks noGrp="1" noChangeAspect="1"/>
          </p:cNvPicPr>
          <p:nvPr>
            <p:ph idx="1"/>
          </p:nvPr>
        </p:nvPicPr>
        <p:blipFill rotWithShape="1">
          <a:blip r:embed="rId4">
            <a:extLst>
              <a:ext uri="{28A0092B-C50C-407E-A947-70E740481C1C}">
                <a14:useLocalDpi xmlns:a14="http://schemas.microsoft.com/office/drawing/2010/main" val="0"/>
              </a:ext>
            </a:extLst>
          </a:blip>
          <a:srcRect t="-986" b="-4099"/>
          <a:stretch/>
        </p:blipFill>
        <p:spPr>
          <a:xfrm>
            <a:off x="457200" y="1193030"/>
            <a:ext cx="8229600" cy="5503333"/>
          </a:xfrm>
        </p:spPr>
      </p:pic>
      <p:sp>
        <p:nvSpPr>
          <p:cNvPr id="2" name="Title 1"/>
          <p:cNvSpPr>
            <a:spLocks noGrp="1"/>
          </p:cNvSpPr>
          <p:nvPr>
            <p:ph type="title"/>
          </p:nvPr>
        </p:nvSpPr>
        <p:spPr/>
        <p:txBody>
          <a:bodyPr/>
          <a:lstStyle/>
          <a:p>
            <a:r>
              <a:rPr lang="en-US" dirty="0" smtClean="0">
                <a:solidFill>
                  <a:srgbClr val="0000FF"/>
                </a:solidFill>
              </a:rPr>
              <a:t>IPv6</a:t>
            </a:r>
            <a:r>
              <a:rPr lang="en-US" dirty="0" smtClean="0"/>
              <a:t> BGP Prefix Count</a:t>
            </a:r>
            <a:endParaRPr lang="en-US" dirty="0"/>
          </a:p>
        </p:txBody>
      </p:sp>
      <p:sp>
        <p:nvSpPr>
          <p:cNvPr id="4" name="Rectangle 3"/>
          <p:cNvSpPr/>
          <p:nvPr/>
        </p:nvSpPr>
        <p:spPr>
          <a:xfrm>
            <a:off x="342857" y="1016000"/>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908090"/>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3676303"/>
            <a:ext cx="827232" cy="369332"/>
          </a:xfrm>
          <a:prstGeom prst="rect">
            <a:avLst/>
          </a:prstGeom>
          <a:noFill/>
        </p:spPr>
        <p:txBody>
          <a:bodyPr wrap="none" rtlCol="0">
            <a:spAutoFit/>
          </a:bodyPr>
          <a:lstStyle/>
          <a:p>
            <a:r>
              <a:rPr lang="en-US" dirty="0" smtClean="0"/>
              <a:t>15,000</a:t>
            </a:r>
            <a:endParaRPr lang="en-US" dirty="0"/>
          </a:p>
        </p:txBody>
      </p:sp>
      <p:sp>
        <p:nvSpPr>
          <p:cNvPr id="9" name="Rectangle 8"/>
          <p:cNvSpPr/>
          <p:nvPr/>
        </p:nvSpPr>
        <p:spPr>
          <a:xfrm>
            <a:off x="617285" y="6026435"/>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98184" y="1581503"/>
            <a:ext cx="827232" cy="369332"/>
          </a:xfrm>
          <a:prstGeom prst="rect">
            <a:avLst/>
          </a:prstGeom>
          <a:noFill/>
        </p:spPr>
        <p:txBody>
          <a:bodyPr wrap="none" rtlCol="0">
            <a:spAutoFit/>
          </a:bodyPr>
          <a:lstStyle/>
          <a:p>
            <a:r>
              <a:rPr lang="en-US" dirty="0"/>
              <a:t>3</a:t>
            </a:r>
            <a:r>
              <a:rPr lang="en-US" dirty="0" smtClean="0"/>
              <a:t>0,000</a:t>
            </a:r>
            <a:endParaRPr lang="en-US" dirty="0"/>
          </a:p>
        </p:txBody>
      </p:sp>
      <p:sp>
        <p:nvSpPr>
          <p:cNvPr id="17" name="TextBox 16"/>
          <p:cNvSpPr txBox="1"/>
          <p:nvPr/>
        </p:nvSpPr>
        <p:spPr>
          <a:xfrm>
            <a:off x="83681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800698"/>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3237636"/>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606968"/>
            <a:ext cx="326918" cy="1381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319591" y="5144945"/>
            <a:ext cx="2514887" cy="369332"/>
          </a:xfrm>
          <a:prstGeom prst="rect">
            <a:avLst/>
          </a:prstGeom>
          <a:noFill/>
        </p:spPr>
        <p:txBody>
          <a:bodyPr wrap="none" rtlCol="0">
            <a:spAutoFit/>
          </a:bodyPr>
          <a:lstStyle/>
          <a:p>
            <a:r>
              <a:rPr lang="en-US" dirty="0" smtClean="0">
                <a:latin typeface="AhnbergHand"/>
                <a:cs typeface="AhnbergHand"/>
              </a:rPr>
              <a:t>World IPv6 Launch</a:t>
            </a:r>
            <a:endParaRPr lang="en-US" dirty="0">
              <a:latin typeface="AhnbergHand"/>
              <a:cs typeface="AhnbergHand"/>
            </a:endParaRPr>
          </a:p>
        </p:txBody>
      </p:sp>
      <p:sp>
        <p:nvSpPr>
          <p:cNvPr id="3" name="Freeform 2"/>
          <p:cNvSpPr/>
          <p:nvPr/>
        </p:nvSpPr>
        <p:spPr>
          <a:xfrm>
            <a:off x="3945970" y="4685916"/>
            <a:ext cx="348939" cy="578811"/>
          </a:xfrm>
          <a:custGeom>
            <a:avLst/>
            <a:gdLst>
              <a:gd name="connsiteX0" fmla="*/ 348939 w 348939"/>
              <a:gd name="connsiteY0" fmla="*/ 578811 h 578811"/>
              <a:gd name="connsiteX1" fmla="*/ 198848 w 348939"/>
              <a:gd name="connsiteY1" fmla="*/ 267084 h 578811"/>
              <a:gd name="connsiteX2" fmla="*/ 14121 w 348939"/>
              <a:gd name="connsiteY2" fmla="*/ 1539 h 578811"/>
              <a:gd name="connsiteX3" fmla="*/ 14121 w 348939"/>
              <a:gd name="connsiteY3" fmla="*/ 151629 h 578811"/>
              <a:gd name="connsiteX4" fmla="*/ 25666 w 348939"/>
              <a:gd name="connsiteY4" fmla="*/ 13084 h 578811"/>
              <a:gd name="connsiteX5" fmla="*/ 198848 w 348939"/>
              <a:gd name="connsiteY5" fmla="*/ 24629 h 5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9" h="578811">
                <a:moveTo>
                  <a:pt x="348939" y="578811"/>
                </a:moveTo>
                <a:cubicBezTo>
                  <a:pt x="301795" y="471053"/>
                  <a:pt x="254651" y="363296"/>
                  <a:pt x="198848" y="267084"/>
                </a:cubicBezTo>
                <a:cubicBezTo>
                  <a:pt x="143045" y="170872"/>
                  <a:pt x="44909" y="20781"/>
                  <a:pt x="14121" y="1539"/>
                </a:cubicBezTo>
                <a:cubicBezTo>
                  <a:pt x="-16667" y="-17703"/>
                  <a:pt x="12197" y="149705"/>
                  <a:pt x="14121" y="151629"/>
                </a:cubicBezTo>
                <a:cubicBezTo>
                  <a:pt x="16045" y="153553"/>
                  <a:pt x="-5122" y="34251"/>
                  <a:pt x="25666" y="13084"/>
                </a:cubicBezTo>
                <a:cubicBezTo>
                  <a:pt x="56454" y="-8083"/>
                  <a:pt x="127651" y="8273"/>
                  <a:pt x="198848" y="246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87714883"/>
      </p:ext>
    </p:extLst>
  </p:cSld>
  <p:clrMapOvr>
    <a:masterClrMapping/>
  </p:clrMapOvr>
  <mc:AlternateContent xmlns:mc="http://schemas.openxmlformats.org/markup-compatibility/2006">
    <mc:Choice xmlns:p14="http://schemas.microsoft.com/office/powerpoint/2010/main" Requires="p14">
      <p:transition spd="slow" p14:dur="2000" advTm="33254"/>
    </mc:Choice>
    <mc:Fallback>
      <p:transition spd="slow" advTm="3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pPr marL="0" indent="0" eaLnBrk="1" hangingPunct="1">
              <a:buNone/>
            </a:pPr>
            <a:r>
              <a:rPr lang="en-US" dirty="0" smtClean="0">
                <a:latin typeface="Calibri" charset="0"/>
              </a:rPr>
              <a:t>Not really.</a:t>
            </a:r>
            <a:endParaRPr lang="en-US" dirty="0" smtClean="0">
              <a:latin typeface="Calibri"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9915012"/>
      </p:ext>
    </p:extLst>
  </p:cSld>
  <p:clrMapOvr>
    <a:masterClrMapping/>
  </p:clrMapOvr>
  <mc:AlternateContent xmlns:mc="http://schemas.openxmlformats.org/markup-compatibility/2006">
    <mc:Choice xmlns:p14="http://schemas.microsoft.com/office/powerpoint/2010/main" Requires="p14">
      <p:transition spd="slow" p14:dur="2000" advTm="5489"/>
    </mc:Choice>
    <mc:Fallback>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pic>
        <p:nvPicPr>
          <p:cNvPr id="4" name="Picture 3"/>
          <p:cNvPicPr>
            <a:picLocks noChangeAspect="1"/>
          </p:cNvPicPr>
          <p:nvPr/>
        </p:nvPicPr>
        <p:blipFill>
          <a:blip r:embed="rId4"/>
          <a:stretch>
            <a:fillRect/>
          </a:stretch>
        </p:blipFill>
        <p:spPr>
          <a:xfrm>
            <a:off x="0" y="1049740"/>
            <a:ext cx="9144000" cy="5715000"/>
          </a:xfrm>
          <a:prstGeom prst="rect">
            <a:avLst/>
          </a:prstGeom>
        </p:spPr>
      </p:pic>
      <p:sp>
        <p:nvSpPr>
          <p:cNvPr id="3" name="Content Placeholder 2"/>
          <p:cNvSpPr>
            <a:spLocks noGrp="1"/>
          </p:cNvSpPr>
          <p:nvPr>
            <p:ph idx="1"/>
          </p:nvPr>
        </p:nvSpPr>
        <p:spPr>
          <a:xfrm>
            <a:off x="899592" y="1600200"/>
            <a:ext cx="7848872" cy="4565103"/>
          </a:xfrm>
        </p:spPr>
        <p:txBody>
          <a:bodyPr>
            <a:normAutofit/>
          </a:bodyPr>
          <a:lstStyle/>
          <a:p>
            <a:pPr marL="0" indent="0">
              <a:buNone/>
            </a:pPr>
            <a:r>
              <a:rPr lang="en-US" sz="4000" b="1" dirty="0" smtClean="0">
                <a:solidFill>
                  <a:schemeClr val="bg1"/>
                </a:solidFill>
                <a:effectLst>
                  <a:outerShdw blurRad="50800" dist="38100" dir="2700000" algn="tl" rotWithShape="0">
                    <a:srgbClr val="000000">
                      <a:alpha val="43000"/>
                    </a:srgbClr>
                  </a:outerShdw>
                </a:effectLst>
              </a:rPr>
              <a:t>How many IPv6 presentations have you sat through?</a:t>
            </a:r>
            <a:endParaRPr lang="en-US" sz="4000" b="1" dirty="0">
              <a:solidFill>
                <a:schemeClr val="bg1"/>
              </a:solidFill>
              <a:effectLst>
                <a:outerShdw blurRad="50800" dist="38100" dir="2700000" algn="tl" rotWithShape="0">
                  <a:srgbClr val="000000">
                    <a:alpha val="43000"/>
                  </a:srgbClr>
                </a:outerShdw>
              </a:effectLst>
            </a:endParaRPr>
          </a:p>
        </p:txBody>
      </p:sp>
      <p:sp>
        <p:nvSpPr>
          <p:cNvPr id="5" name="Rectangle 4"/>
          <p:cNvSpPr/>
          <p:nvPr/>
        </p:nvSpPr>
        <p:spPr>
          <a:xfrm>
            <a:off x="605104" y="3166888"/>
            <a:ext cx="7560840" cy="2352440"/>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99592" y="3284943"/>
            <a:ext cx="7065517" cy="21638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80"/>
              </a:spcBef>
              <a:buFont typeface="Arial"/>
              <a:buNone/>
            </a:pPr>
            <a:r>
              <a:rPr lang="en-US" dirty="0" smtClean="0"/>
              <a:t>	</a:t>
            </a:r>
            <a:r>
              <a:rPr lang="en-US" sz="2000" dirty="0" smtClean="0">
                <a:latin typeface="Powderfinger Type"/>
                <a:cs typeface="Powderfinger Type"/>
              </a:rPr>
              <a:t>20?</a:t>
            </a:r>
          </a:p>
          <a:p>
            <a:pPr marL="0" indent="0">
              <a:spcBef>
                <a:spcPts val="1080"/>
              </a:spcBef>
              <a:buFont typeface="Arial"/>
              <a:buNone/>
            </a:pPr>
            <a:r>
              <a:rPr lang="en-US" sz="2000" dirty="0" smtClean="0">
                <a:latin typeface="Powderfinger Type"/>
                <a:cs typeface="Powderfinger Type"/>
              </a:rPr>
              <a:t>	100?</a:t>
            </a:r>
          </a:p>
          <a:p>
            <a:pPr marL="0" indent="0">
              <a:spcBef>
                <a:spcPts val="1080"/>
              </a:spcBef>
              <a:buFont typeface="Arial"/>
              <a:buNone/>
            </a:pPr>
            <a:r>
              <a:rPr lang="en-US" sz="2000" dirty="0" smtClean="0">
                <a:latin typeface="Powderfinger Type"/>
                <a:cs typeface="Powderfinger Type"/>
              </a:rPr>
              <a:t>	1,000?</a:t>
            </a:r>
          </a:p>
          <a:p>
            <a:pPr marL="0" indent="0">
              <a:spcBef>
                <a:spcPts val="1080"/>
              </a:spcBef>
              <a:buFont typeface="Arial"/>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a:t>
            </a:r>
            <a:endParaRPr lang="en-US" sz="2000" dirty="0">
              <a:latin typeface="Powderfinger Type"/>
              <a:cs typeface="Powderfinger Type"/>
            </a:endParaRPr>
          </a:p>
        </p:txBody>
      </p:sp>
      <p:sp>
        <p:nvSpPr>
          <p:cNvPr id="7" name="Frame 6"/>
          <p:cNvSpPr/>
          <p:nvPr/>
        </p:nvSpPr>
        <p:spPr>
          <a:xfrm>
            <a:off x="979380" y="351549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979380" y="398922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979380" y="446295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979380" y="4936686"/>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56303044"/>
      </p:ext>
    </p:extLst>
  </p:cSld>
  <p:clrMapOvr>
    <a:masterClrMapping/>
  </p:clrMapOvr>
  <mc:AlternateContent xmlns:mc="http://schemas.openxmlformats.org/markup-compatibility/2006">
    <mc:Choice xmlns:p14="http://schemas.microsoft.com/office/powerpoint/2010/main" Requires="p14">
      <p:transition spd="slow" p14:dur="2000" advTm="15093"/>
    </mc:Choice>
    <mc:Fallback>
      <p:transition spd="slow" advTm="1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smtClean="0">
                <a:latin typeface="Calibri" charset="0"/>
              </a:rPr>
              <a:t>Where are we today?</a:t>
            </a:r>
            <a:endParaRPr lang="en-US" dirty="0">
              <a:latin typeface="Calibri" charset="0"/>
            </a:endParaRPr>
          </a:p>
        </p:txBody>
      </p:sp>
      <p:sp>
        <p:nvSpPr>
          <p:cNvPr id="15362" name="Content Placeholder 2"/>
          <p:cNvSpPr>
            <a:spLocks noGrp="1"/>
          </p:cNvSpPr>
          <p:nvPr>
            <p:ph idx="1"/>
          </p:nvPr>
        </p:nvSpPr>
        <p:spPr/>
        <p:txBody>
          <a:bodyPr/>
          <a:lstStyle/>
          <a:p>
            <a:pPr eaLnBrk="1" hangingPunct="1"/>
            <a:r>
              <a:rPr lang="en-US" dirty="0" smtClean="0">
                <a:latin typeface="Calibri" charset="0"/>
              </a:rPr>
              <a:t>Originally we thought that the Internet would avoid complete IPv4 exhaustion and adopt IPv6 before that date</a:t>
            </a:r>
          </a:p>
          <a:p>
            <a:pPr lvl="1"/>
            <a:r>
              <a:rPr lang="en-US" dirty="0" smtClean="0">
                <a:latin typeface="Calibri" charset="0"/>
              </a:rPr>
              <a:t>This has not happened</a:t>
            </a:r>
            <a:endParaRPr lang="en-US" dirty="0">
              <a:latin typeface="Calibri"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1052291"/>
      </p:ext>
    </p:extLst>
  </p:cSld>
  <p:clrMapOvr>
    <a:masterClrMapping/>
  </p:clrMapOvr>
  <mc:AlternateContent xmlns:mc="http://schemas.openxmlformats.org/markup-compatibility/2006">
    <mc:Choice xmlns:p14="http://schemas.microsoft.com/office/powerpoint/2010/main" Requires="p14">
      <p:transition spd="slow" p14:dur="2000" advTm="11168"/>
    </mc:Choice>
    <mc:Fallback>
      <p:transition spd="slow" advTm="1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RIR IPv4 Address Pools</a:t>
            </a:r>
            <a:endParaRPr lang="en-US" dirty="0"/>
          </a:p>
        </p:txBody>
      </p:sp>
      <p:pic>
        <p:nvPicPr>
          <p:cNvPr id="4" name="Picture 3"/>
          <p:cNvPicPr>
            <a:picLocks noChangeAspect="1"/>
          </p:cNvPicPr>
          <p:nvPr/>
        </p:nvPicPr>
        <p:blipFill>
          <a:blip r:embed="rId4"/>
          <a:stretch>
            <a:fillRect/>
          </a:stretch>
        </p:blipFill>
        <p:spPr>
          <a:xfrm>
            <a:off x="972272" y="1417638"/>
            <a:ext cx="7535119" cy="535830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06286767"/>
      </p:ext>
    </p:extLst>
  </p:cSld>
  <p:clrMapOvr>
    <a:masterClrMapping/>
  </p:clrMapOvr>
  <mc:AlternateContent xmlns:mc="http://schemas.openxmlformats.org/markup-compatibility/2006">
    <mc:Choice xmlns:p14="http://schemas.microsoft.com/office/powerpoint/2010/main" Requires="p14">
      <p:transition spd="slow" p14:dur="2000" advTm="5864"/>
    </mc:Choice>
    <mc:Fallback>
      <p:transition spd="slow" advTm="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RIR IPv4 Address Pools</a:t>
            </a:r>
            <a:endParaRPr lang="en-US"/>
          </a:p>
        </p:txBody>
      </p:sp>
      <p:pic>
        <p:nvPicPr>
          <p:cNvPr id="4" name="Picture 3"/>
          <p:cNvPicPr>
            <a:picLocks noChangeAspect="1"/>
          </p:cNvPicPr>
          <p:nvPr/>
        </p:nvPicPr>
        <p:blipFill>
          <a:blip r:embed="rId4"/>
          <a:stretch>
            <a:fillRect/>
          </a:stretch>
        </p:blipFill>
        <p:spPr>
          <a:xfrm>
            <a:off x="972272" y="1417638"/>
            <a:ext cx="7535119" cy="5358307"/>
          </a:xfrm>
          <a:prstGeom prst="rect">
            <a:avLst/>
          </a:prstGeom>
        </p:spPr>
      </p:pic>
      <p:sp>
        <p:nvSpPr>
          <p:cNvPr id="3" name="TextBox 2"/>
          <p:cNvSpPr txBox="1"/>
          <p:nvPr/>
        </p:nvSpPr>
        <p:spPr>
          <a:xfrm>
            <a:off x="3368233" y="2916820"/>
            <a:ext cx="4740400" cy="369332"/>
          </a:xfrm>
          <a:prstGeom prst="rect">
            <a:avLst/>
          </a:prstGeom>
          <a:solidFill>
            <a:schemeClr val="bg1"/>
          </a:solidFill>
        </p:spPr>
        <p:txBody>
          <a:bodyPr wrap="none" rtlCol="0">
            <a:spAutoFit/>
          </a:bodyPr>
          <a:lstStyle/>
          <a:p>
            <a:r>
              <a:rPr lang="en-US" smtClean="0">
                <a:solidFill>
                  <a:srgbClr val="FF0000"/>
                </a:solidFill>
                <a:latin typeface="AhnbergHand" charset="0"/>
                <a:ea typeface="AhnbergHand" charset="0"/>
                <a:cs typeface="AhnbergHand" charset="0"/>
              </a:rPr>
              <a:t>AFRINIC has at most 2 years to go</a:t>
            </a:r>
            <a:endParaRPr lang="en-US">
              <a:solidFill>
                <a:srgbClr val="FF0000"/>
              </a:solidFill>
              <a:latin typeface="AhnbergHand" charset="0"/>
              <a:ea typeface="AhnbergHand" charset="0"/>
              <a:cs typeface="AhnbergHand" charset="0"/>
            </a:endParaRPr>
          </a:p>
        </p:txBody>
      </p:sp>
      <p:sp>
        <p:nvSpPr>
          <p:cNvPr id="5" name="Freeform 4"/>
          <p:cNvSpPr/>
          <p:nvPr/>
        </p:nvSpPr>
        <p:spPr>
          <a:xfrm>
            <a:off x="5362711" y="3258677"/>
            <a:ext cx="1351111" cy="2869417"/>
          </a:xfrm>
          <a:custGeom>
            <a:avLst/>
            <a:gdLst>
              <a:gd name="connsiteX0" fmla="*/ 31092 w 1351111"/>
              <a:gd name="connsiteY0" fmla="*/ 86407 h 2869417"/>
              <a:gd name="connsiteX1" fmla="*/ 112114 w 1351111"/>
              <a:gd name="connsiteY1" fmla="*/ 213728 h 2869417"/>
              <a:gd name="connsiteX2" fmla="*/ 945492 w 1351111"/>
              <a:gd name="connsiteY2" fmla="*/ 1938356 h 2869417"/>
              <a:gd name="connsiteX3" fmla="*/ 1269583 w 1351111"/>
              <a:gd name="connsiteY3" fmla="*/ 2864331 h 2869417"/>
              <a:gd name="connsiteX4" fmla="*/ 1350605 w 1351111"/>
              <a:gd name="connsiteY4" fmla="*/ 2331895 h 2869417"/>
              <a:gd name="connsiteX5" fmla="*/ 1246433 w 1351111"/>
              <a:gd name="connsiteY5" fmla="*/ 2818032 h 2869417"/>
              <a:gd name="connsiteX6" fmla="*/ 910767 w 1351111"/>
              <a:gd name="connsiteY6" fmla="*/ 2482366 h 28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111" h="2869417">
                <a:moveTo>
                  <a:pt x="31092" y="86407"/>
                </a:moveTo>
                <a:cubicBezTo>
                  <a:pt x="-4597" y="-4262"/>
                  <a:pt x="-40286" y="-94930"/>
                  <a:pt x="112114" y="213728"/>
                </a:cubicBezTo>
                <a:cubicBezTo>
                  <a:pt x="264514" y="522386"/>
                  <a:pt x="752581" y="1496589"/>
                  <a:pt x="945492" y="1938356"/>
                </a:cubicBezTo>
                <a:cubicBezTo>
                  <a:pt x="1138404" y="2380123"/>
                  <a:pt x="1202064" y="2798741"/>
                  <a:pt x="1269583" y="2864331"/>
                </a:cubicBezTo>
                <a:cubicBezTo>
                  <a:pt x="1337102" y="2929921"/>
                  <a:pt x="1354463" y="2339611"/>
                  <a:pt x="1350605" y="2331895"/>
                </a:cubicBezTo>
                <a:cubicBezTo>
                  <a:pt x="1346747" y="2324179"/>
                  <a:pt x="1319739" y="2792954"/>
                  <a:pt x="1246433" y="2818032"/>
                </a:cubicBezTo>
                <a:cubicBezTo>
                  <a:pt x="1173127" y="2843110"/>
                  <a:pt x="910767" y="2482366"/>
                  <a:pt x="910767" y="2482366"/>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5847639" y="6076588"/>
            <a:ext cx="1396220" cy="486258"/>
          </a:xfrm>
          <a:custGeom>
            <a:avLst/>
            <a:gdLst>
              <a:gd name="connsiteX0" fmla="*/ 78599 w 1396220"/>
              <a:gd name="connsiteY0" fmla="*/ 428384 h 486258"/>
              <a:gd name="connsiteX1" fmla="*/ 136472 w 1396220"/>
              <a:gd name="connsiteY1" fmla="*/ 463108 h 486258"/>
              <a:gd name="connsiteX2" fmla="*/ 1340239 w 1396220"/>
              <a:gd name="connsiteY2" fmla="*/ 312637 h 486258"/>
              <a:gd name="connsiteX3" fmla="*/ 1131895 w 1396220"/>
              <a:gd name="connsiteY3" fmla="*/ 121 h 486258"/>
              <a:gd name="connsiteX4" fmla="*/ 553161 w 1396220"/>
              <a:gd name="connsiteY4" fmla="*/ 277913 h 486258"/>
              <a:gd name="connsiteX5" fmla="*/ 1062447 w 1396220"/>
              <a:gd name="connsiteY5" fmla="*/ 486258 h 48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220" h="486258">
                <a:moveTo>
                  <a:pt x="78599" y="428384"/>
                </a:moveTo>
                <a:cubicBezTo>
                  <a:pt x="2399" y="455391"/>
                  <a:pt x="-73801" y="482399"/>
                  <a:pt x="136472" y="463108"/>
                </a:cubicBezTo>
                <a:cubicBezTo>
                  <a:pt x="346745" y="443817"/>
                  <a:pt x="1174335" y="389801"/>
                  <a:pt x="1340239" y="312637"/>
                </a:cubicBezTo>
                <a:cubicBezTo>
                  <a:pt x="1506143" y="235472"/>
                  <a:pt x="1263075" y="5908"/>
                  <a:pt x="1131895" y="121"/>
                </a:cubicBezTo>
                <a:cubicBezTo>
                  <a:pt x="1000715" y="-5666"/>
                  <a:pt x="564736" y="196890"/>
                  <a:pt x="553161" y="277913"/>
                </a:cubicBezTo>
                <a:cubicBezTo>
                  <a:pt x="541586" y="358936"/>
                  <a:pt x="802016" y="422597"/>
                  <a:pt x="1062447" y="48625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5553856"/>
      </p:ext>
    </p:extLst>
  </p:cSld>
  <p:clrMapOvr>
    <a:masterClrMapping/>
  </p:clrMapOvr>
  <mc:AlternateContent xmlns:mc="http://schemas.openxmlformats.org/markup-compatibility/2006">
    <mc:Choice xmlns:p14="http://schemas.microsoft.com/office/powerpoint/2010/main" Requires="p14">
      <p:transition spd="slow" p14:dur="2000" advTm="41679"/>
    </mc:Choice>
    <mc:Fallback>
      <p:transition spd="slow" advTm="4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smtClean="0">
                <a:latin typeface="Calibri" charset="0"/>
              </a:rPr>
              <a:t>So its time </a:t>
            </a:r>
            <a:r>
              <a:rPr lang="is-IS" dirty="0" smtClean="0">
                <a:latin typeface="Calibri" charset="0"/>
              </a:rPr>
              <a:t>…</a:t>
            </a:r>
            <a:endParaRPr lang="en-US" dirty="0">
              <a:latin typeface="Calibri" charset="0"/>
            </a:endParaRPr>
          </a:p>
        </p:txBody>
      </p:sp>
      <p:sp>
        <p:nvSpPr>
          <p:cNvPr id="15362" name="Content Placeholder 2"/>
          <p:cNvSpPr>
            <a:spLocks noGrp="1"/>
          </p:cNvSpPr>
          <p:nvPr>
            <p:ph idx="1"/>
          </p:nvPr>
        </p:nvSpPr>
        <p:spPr/>
        <p:txBody>
          <a:bodyPr/>
          <a:lstStyle/>
          <a:p>
            <a:pPr eaLnBrk="1" hangingPunct="1"/>
            <a:r>
              <a:rPr lang="en-US" dirty="0" smtClean="0">
                <a:latin typeface="Calibri" charset="0"/>
              </a:rPr>
              <a:t>NATs will work for a while</a:t>
            </a:r>
          </a:p>
          <a:p>
            <a:pPr lvl="1"/>
            <a:r>
              <a:rPr lang="en-US" dirty="0" smtClean="0">
                <a:latin typeface="Calibri" charset="0"/>
              </a:rPr>
              <a:t>But not forever</a:t>
            </a:r>
          </a:p>
          <a:p>
            <a:r>
              <a:rPr lang="en-US" dirty="0" smtClean="0">
                <a:latin typeface="Calibri" charset="0"/>
              </a:rPr>
              <a:t>And after a while</a:t>
            </a:r>
          </a:p>
          <a:p>
            <a:pPr lvl="1"/>
            <a:r>
              <a:rPr lang="en-US" dirty="0" smtClean="0">
                <a:latin typeface="Calibri" charset="0"/>
              </a:rPr>
              <a:t>all that we can do it head towards IPv6</a:t>
            </a:r>
          </a:p>
          <a:p>
            <a:pPr lvl="1"/>
            <a:r>
              <a:rPr lang="en-US" dirty="0" smtClean="0">
                <a:latin typeface="Calibri" charset="0"/>
              </a:rPr>
              <a:t>We have no alternatives left to try</a:t>
            </a:r>
            <a:endParaRPr lang="en-US" dirty="0" smtClean="0">
              <a:latin typeface="Calibri" charset="0"/>
            </a:endParaRPr>
          </a:p>
          <a:p>
            <a:endParaRPr lang="en-US" dirty="0">
              <a:latin typeface="Calibri"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18217662"/>
      </p:ext>
    </p:extLst>
  </p:cSld>
  <p:clrMapOvr>
    <a:masterClrMapping/>
  </p:clrMapOvr>
  <mc:AlternateContent xmlns:mc="http://schemas.openxmlformats.org/markup-compatibility/2006">
    <mc:Choice xmlns:p14="http://schemas.microsoft.com/office/powerpoint/2010/main" Requires="p14">
      <p:transition spd="slow" p14:dur="2000" advTm="30126"/>
    </mc:Choice>
    <mc:Fallback>
      <p:transition spd="slow" advTm="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Networks are special</a:t>
            </a:r>
            <a:endParaRPr lang="en-US" dirty="0"/>
          </a:p>
        </p:txBody>
      </p:sp>
      <p:sp>
        <p:nvSpPr>
          <p:cNvPr id="5" name="Rectangle 4"/>
          <p:cNvSpPr/>
          <p:nvPr/>
        </p:nvSpPr>
        <p:spPr>
          <a:xfrm>
            <a:off x="4566492" y="6568577"/>
            <a:ext cx="4572000" cy="261610"/>
          </a:xfrm>
          <a:prstGeom prst="rect">
            <a:avLst/>
          </a:prstGeom>
        </p:spPr>
        <p:txBody>
          <a:bodyPr>
            <a:spAutoFit/>
          </a:bodyPr>
          <a:lstStyle/>
          <a:p>
            <a:r>
              <a:rPr lang="en-US" sz="1100" dirty="0" smtClean="0"/>
              <a:t>https://</a:t>
            </a:r>
            <a:r>
              <a:rPr lang="en-US" sz="1100" dirty="0" err="1" smtClean="0"/>
              <a:t>www.google.com</a:t>
            </a:r>
            <a:r>
              <a:rPr lang="en-US" sz="1100" dirty="0" smtClean="0"/>
              <a:t>/</a:t>
            </a:r>
            <a:r>
              <a:rPr lang="en-US" sz="1100" dirty="0" err="1" smtClean="0"/>
              <a:t>intl</a:t>
            </a:r>
            <a:r>
              <a:rPr lang="en-US" sz="1100" dirty="0" smtClean="0"/>
              <a:t>/en/ipv6/</a:t>
            </a:r>
            <a:r>
              <a:rPr lang="en-US" sz="1100" dirty="0" err="1" smtClean="0"/>
              <a:t>statistics.html</a:t>
            </a:r>
            <a:endParaRPr lang="en-US" sz="1100" dirty="0"/>
          </a:p>
        </p:txBody>
      </p:sp>
      <p:sp>
        <p:nvSpPr>
          <p:cNvPr id="3" name="Content Placeholder 2"/>
          <p:cNvSpPr>
            <a:spLocks noGrp="1"/>
          </p:cNvSpPr>
          <p:nvPr>
            <p:ph idx="1"/>
          </p:nvPr>
        </p:nvSpPr>
        <p:spPr/>
        <p:txBody>
          <a:bodyPr/>
          <a:lstStyle/>
          <a:p>
            <a:r>
              <a:rPr lang="en-US" dirty="0" smtClean="0"/>
              <a:t>Large scale distributed networks are different</a:t>
            </a:r>
          </a:p>
          <a:p>
            <a:r>
              <a:rPr lang="en-US" dirty="0" smtClean="0"/>
              <a:t>Individual networks need to keep in sync with all of their peer networks</a:t>
            </a:r>
          </a:p>
          <a:p>
            <a:pPr lvl="1"/>
            <a:r>
              <a:rPr lang="en-US" dirty="0" smtClean="0"/>
              <a:t>If a networks heads down its own path it is then isolated</a:t>
            </a:r>
          </a:p>
          <a:p>
            <a:pPr lvl="1"/>
            <a:r>
              <a:rPr lang="en-US" dirty="0" smtClean="0"/>
              <a:t>Isolated networks have little residual value</a:t>
            </a:r>
          </a:p>
          <a:p>
            <a:r>
              <a:rPr lang="en-US" dirty="0" smtClean="0"/>
              <a:t>To keep in sync we need to understand what everyone else is doing</a:t>
            </a:r>
          </a:p>
          <a:p>
            <a:pPr lvl="1"/>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02599217"/>
      </p:ext>
    </p:extLst>
  </p:cSld>
  <p:clrMapOvr>
    <a:masterClrMapping/>
  </p:clrMapOvr>
  <mc:AlternateContent xmlns:mc="http://schemas.openxmlformats.org/markup-compatibility/2006">
    <mc:Choice xmlns:p14="http://schemas.microsoft.com/office/powerpoint/2010/main" Requires="p14">
      <p:transition spd="slow" p14:dur="2000" advTm="42810"/>
    </mc:Choice>
    <mc:Fallback>
      <p:transition spd="slow" advTm="4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everyone doing in IPv6?</a:t>
            </a:r>
            <a:endParaRPr lang="en-US" dirty="0"/>
          </a:p>
        </p:txBody>
      </p:sp>
      <p:sp>
        <p:nvSpPr>
          <p:cNvPr id="6" name="Rectangle 5"/>
          <p:cNvSpPr/>
          <p:nvPr/>
        </p:nvSpPr>
        <p:spPr>
          <a:xfrm>
            <a:off x="6854502" y="6291811"/>
            <a:ext cx="2289498" cy="261610"/>
          </a:xfrm>
          <a:prstGeom prst="rect">
            <a:avLst/>
          </a:prstGeom>
        </p:spPr>
        <p:txBody>
          <a:bodyPr wrap="square">
            <a:spAutoFit/>
          </a:bodyPr>
          <a:lstStyle/>
          <a:p>
            <a:r>
              <a:rPr lang="en-US" sz="1100" dirty="0" smtClean="0"/>
              <a:t>http://</a:t>
            </a:r>
            <a:r>
              <a:rPr lang="en-US" sz="1100" dirty="0" err="1" smtClean="0"/>
              <a:t>stats.labs.apnic.net</a:t>
            </a:r>
            <a:r>
              <a:rPr lang="en-US" sz="1100" dirty="0" smtClean="0"/>
              <a:t>/ipv6</a:t>
            </a:r>
            <a:endParaRPr lang="en-US" sz="11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40" y="1917911"/>
            <a:ext cx="8530542" cy="4004432"/>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54501503"/>
      </p:ext>
    </p:extLst>
  </p:cSld>
  <p:clrMapOvr>
    <a:masterClrMapping/>
  </p:clrMapOvr>
  <mc:AlternateContent xmlns:mc="http://schemas.openxmlformats.org/markup-compatibility/2006">
    <mc:Choice xmlns:p14="http://schemas.microsoft.com/office/powerpoint/2010/main" Requires="p14">
      <p:transition spd="slow" p14:dur="2000" advTm="41570"/>
    </mc:Choice>
    <mc:Fallback>
      <p:transition spd="slow" advTm="4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everyone doing in IPv6?</a:t>
            </a:r>
            <a:endParaRPr lang="en-US" dirty="0"/>
          </a:p>
        </p:txBody>
      </p:sp>
      <p:sp>
        <p:nvSpPr>
          <p:cNvPr id="6" name="Rectangle 5"/>
          <p:cNvSpPr/>
          <p:nvPr/>
        </p:nvSpPr>
        <p:spPr>
          <a:xfrm>
            <a:off x="6854502" y="6291811"/>
            <a:ext cx="2289498" cy="261610"/>
          </a:xfrm>
          <a:prstGeom prst="rect">
            <a:avLst/>
          </a:prstGeom>
        </p:spPr>
        <p:txBody>
          <a:bodyPr wrap="square">
            <a:spAutoFit/>
          </a:bodyPr>
          <a:lstStyle/>
          <a:p>
            <a:r>
              <a:rPr lang="en-US" sz="1100" dirty="0" smtClean="0"/>
              <a:t>http://</a:t>
            </a:r>
            <a:r>
              <a:rPr lang="en-US" sz="1100" dirty="0" err="1" smtClean="0"/>
              <a:t>stats.labs.apnic.net</a:t>
            </a:r>
            <a:r>
              <a:rPr lang="en-US" sz="1100" dirty="0" smtClean="0"/>
              <a:t>/ipv6</a:t>
            </a:r>
            <a:endParaRPr lang="en-US" sz="11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40" y="1917911"/>
            <a:ext cx="8530542" cy="40044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1" y="4305471"/>
            <a:ext cx="9144000" cy="1801606"/>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0690024"/>
      </p:ext>
    </p:extLst>
  </p:cSld>
  <p:clrMapOvr>
    <a:masterClrMapping/>
  </p:clrMapOvr>
  <mc:AlternateContent xmlns:mc="http://schemas.openxmlformats.org/markup-compatibility/2006">
    <mc:Choice xmlns:p14="http://schemas.microsoft.com/office/powerpoint/2010/main" Requires="p14">
      <p:transition spd="slow" p14:dur="2000" advTm="36078"/>
    </mc:Choice>
    <mc:Fallback>
      <p:transition spd="slow" advTm="3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55" y="158891"/>
            <a:ext cx="8229600" cy="1143000"/>
          </a:xfrm>
        </p:spPr>
        <p:txBody>
          <a:bodyPr/>
          <a:lstStyle/>
          <a:p>
            <a:pPr algn="l"/>
            <a:r>
              <a:rPr lang="en-US" dirty="0" smtClean="0"/>
              <a:t>Belgium</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855" y="5369065"/>
            <a:ext cx="8229600" cy="1178266"/>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578" y="370873"/>
            <a:ext cx="5448300" cy="4483100"/>
          </a:xfrm>
          <a:prstGeom prst="rect">
            <a:avLst/>
          </a:prstGeom>
        </p:spPr>
      </p:pic>
      <p:sp>
        <p:nvSpPr>
          <p:cNvPr id="7" name="Freeform 6"/>
          <p:cNvSpPr/>
          <p:nvPr/>
        </p:nvSpPr>
        <p:spPr>
          <a:xfrm>
            <a:off x="920767" y="1030147"/>
            <a:ext cx="3761132" cy="1710161"/>
          </a:xfrm>
          <a:custGeom>
            <a:avLst/>
            <a:gdLst>
              <a:gd name="connsiteX0" fmla="*/ 514494 w 3761132"/>
              <a:gd name="connsiteY0" fmla="*/ 0 h 1710161"/>
              <a:gd name="connsiteX1" fmla="*/ 421896 w 3761132"/>
              <a:gd name="connsiteY1" fmla="*/ 335666 h 1710161"/>
              <a:gd name="connsiteX2" fmla="*/ 74656 w 3761132"/>
              <a:gd name="connsiteY2" fmla="*/ 1643605 h 1710161"/>
              <a:gd name="connsiteX3" fmla="*/ 2042352 w 3761132"/>
              <a:gd name="connsiteY3" fmla="*/ 1493134 h 1710161"/>
              <a:gd name="connsiteX4" fmla="*/ 3720681 w 3761132"/>
              <a:gd name="connsiteY4" fmla="*/ 1273215 h 1710161"/>
              <a:gd name="connsiteX5" fmla="*/ 3280843 w 3761132"/>
              <a:gd name="connsiteY5" fmla="*/ 1145894 h 1710161"/>
              <a:gd name="connsiteX6" fmla="*/ 3755405 w 3761132"/>
              <a:gd name="connsiteY6" fmla="*/ 1250066 h 1710161"/>
              <a:gd name="connsiteX7" fmla="*/ 3500762 w 3761132"/>
              <a:gd name="connsiteY7" fmla="*/ 1504709 h 17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1132" h="1710161">
                <a:moveTo>
                  <a:pt x="514494" y="0"/>
                </a:moveTo>
                <a:cubicBezTo>
                  <a:pt x="504848" y="30866"/>
                  <a:pt x="495202" y="61732"/>
                  <a:pt x="421896" y="335666"/>
                </a:cubicBezTo>
                <a:cubicBezTo>
                  <a:pt x="348590" y="609600"/>
                  <a:pt x="-195420" y="1450694"/>
                  <a:pt x="74656" y="1643605"/>
                </a:cubicBezTo>
                <a:cubicBezTo>
                  <a:pt x="344732" y="1836516"/>
                  <a:pt x="1434681" y="1554866"/>
                  <a:pt x="2042352" y="1493134"/>
                </a:cubicBezTo>
                <a:cubicBezTo>
                  <a:pt x="2650023" y="1431402"/>
                  <a:pt x="3514266" y="1331088"/>
                  <a:pt x="3720681" y="1273215"/>
                </a:cubicBezTo>
                <a:cubicBezTo>
                  <a:pt x="3927096" y="1215342"/>
                  <a:pt x="3275056" y="1149752"/>
                  <a:pt x="3280843" y="1145894"/>
                </a:cubicBezTo>
                <a:cubicBezTo>
                  <a:pt x="3286630" y="1142036"/>
                  <a:pt x="3718752" y="1190263"/>
                  <a:pt x="3755405" y="1250066"/>
                </a:cubicBezTo>
                <a:cubicBezTo>
                  <a:pt x="3792058" y="1309869"/>
                  <a:pt x="3646410" y="1407289"/>
                  <a:pt x="3500762" y="1504709"/>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87463825"/>
      </p:ext>
    </p:extLst>
  </p:cSld>
  <p:clrMapOvr>
    <a:masterClrMapping/>
  </p:clrMapOvr>
  <mc:AlternateContent xmlns:mc="http://schemas.openxmlformats.org/markup-compatibility/2006">
    <mc:Choice xmlns:p14="http://schemas.microsoft.com/office/powerpoint/2010/main" Requires="p14">
      <p:transition spd="slow" p14:dur="2000" advTm="44062"/>
    </mc:Choice>
    <mc:Fallback>
      <p:transition spd="slow" advTm="4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United States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3879022"/>
            <a:ext cx="8229600" cy="2723092"/>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430514"/>
            <a:ext cx="4762500" cy="314960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5725140"/>
      </p:ext>
    </p:extLst>
  </p:cSld>
  <p:clrMapOvr>
    <a:masterClrMapping/>
  </p:clrMapOvr>
  <mc:AlternateContent xmlns:mc="http://schemas.openxmlformats.org/markup-compatibility/2006">
    <mc:Choice xmlns:p14="http://schemas.microsoft.com/office/powerpoint/2010/main" Requires="p14">
      <p:transition spd="slow" p14:dur="2000" advTm="75108"/>
    </mc:Choice>
    <mc:Fallback>
      <p:transition spd="slow" advTm="7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Germany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0196" y="0"/>
            <a:ext cx="4936603" cy="4062053"/>
          </a:xfrm>
          <a:prstGeom prst="rect">
            <a:avLst/>
          </a:prstGeom>
        </p:spPr>
      </p:pic>
      <p:sp>
        <p:nvSpPr>
          <p:cNvPr id="5" name="Freeform 4"/>
          <p:cNvSpPr/>
          <p:nvPr/>
        </p:nvSpPr>
        <p:spPr>
          <a:xfrm>
            <a:off x="1150382" y="1087971"/>
            <a:ext cx="5555106" cy="479760"/>
          </a:xfrm>
          <a:custGeom>
            <a:avLst/>
            <a:gdLst>
              <a:gd name="connsiteX0" fmla="*/ 203856 w 5555106"/>
              <a:gd name="connsiteY0" fmla="*/ 173670 h 479760"/>
              <a:gd name="connsiteX1" fmla="*/ 215431 w 5555106"/>
              <a:gd name="connsiteY1" fmla="*/ 254692 h 479760"/>
              <a:gd name="connsiteX2" fmla="*/ 2414621 w 5555106"/>
              <a:gd name="connsiteY2" fmla="*/ 474611 h 479760"/>
              <a:gd name="connsiteX3" fmla="*/ 4509638 w 5555106"/>
              <a:gd name="connsiteY3" fmla="*/ 11624 h 479760"/>
              <a:gd name="connsiteX4" fmla="*/ 5493486 w 5555106"/>
              <a:gd name="connsiteY4" fmla="*/ 219968 h 479760"/>
              <a:gd name="connsiteX5" fmla="*/ 5458762 w 5555106"/>
              <a:gd name="connsiteY5" fmla="*/ 49 h 479760"/>
              <a:gd name="connsiteX6" fmla="*/ 5516636 w 5555106"/>
              <a:gd name="connsiteY6" fmla="*/ 243118 h 479760"/>
              <a:gd name="connsiteX7" fmla="*/ 5250418 w 5555106"/>
              <a:gd name="connsiteY7" fmla="*/ 347290 h 47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106" h="479760">
                <a:moveTo>
                  <a:pt x="203856" y="173670"/>
                </a:moveTo>
                <a:cubicBezTo>
                  <a:pt x="25413" y="189102"/>
                  <a:pt x="-153030" y="204535"/>
                  <a:pt x="215431" y="254692"/>
                </a:cubicBezTo>
                <a:cubicBezTo>
                  <a:pt x="583892" y="304849"/>
                  <a:pt x="1698920" y="515122"/>
                  <a:pt x="2414621" y="474611"/>
                </a:cubicBezTo>
                <a:cubicBezTo>
                  <a:pt x="3130322" y="434100"/>
                  <a:pt x="3996494" y="54064"/>
                  <a:pt x="4509638" y="11624"/>
                </a:cubicBezTo>
                <a:cubicBezTo>
                  <a:pt x="5022782" y="-30816"/>
                  <a:pt x="5335299" y="221897"/>
                  <a:pt x="5493486" y="219968"/>
                </a:cubicBezTo>
                <a:cubicBezTo>
                  <a:pt x="5651673" y="218039"/>
                  <a:pt x="5454904" y="-3809"/>
                  <a:pt x="5458762" y="49"/>
                </a:cubicBezTo>
                <a:cubicBezTo>
                  <a:pt x="5462620" y="3907"/>
                  <a:pt x="5551360" y="185245"/>
                  <a:pt x="5516636" y="243118"/>
                </a:cubicBezTo>
                <a:cubicBezTo>
                  <a:pt x="5481912" y="300991"/>
                  <a:pt x="5366165" y="324140"/>
                  <a:pt x="5250418" y="34729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36691"/>
            <a:ext cx="9144000" cy="1937288"/>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86996352"/>
      </p:ext>
    </p:extLst>
  </p:cSld>
  <p:clrMapOvr>
    <a:masterClrMapping/>
  </p:clrMapOvr>
  <mc:AlternateContent xmlns:mc="http://schemas.openxmlformats.org/markup-compatibility/2006">
    <mc:Choice xmlns:p14="http://schemas.microsoft.com/office/powerpoint/2010/main" Requires="p14">
      <p:transition spd="slow" p14:dur="2000" advTm="25490"/>
    </mc:Choice>
    <mc:Fallback>
      <p:transition spd="slow" advTm="2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reminder</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In case you weren’t paying attention at the time, here’s a few extracts from my archives…</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10606467"/>
      </p:ext>
    </p:extLst>
  </p:cSld>
  <p:clrMapOvr>
    <a:masterClrMapping/>
  </p:clrMapOvr>
  <mc:AlternateContent xmlns:mc="http://schemas.openxmlformats.org/markup-compatibility/2006">
    <mc:Choice xmlns:p14="http://schemas.microsoft.com/office/powerpoint/2010/main" Requires="p14">
      <p:transition spd="slow" p14:dur="2000" advTm="20556"/>
    </mc:Choice>
    <mc:Fallback>
      <p:transition spd="slow" advTm="2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Sudan</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33450" y="1758196"/>
            <a:ext cx="7277100" cy="3098800"/>
          </a:xfrm>
        </p:spPr>
      </p:pic>
      <p:sp>
        <p:nvSpPr>
          <p:cNvPr id="6" name="TextBox 5"/>
          <p:cNvSpPr txBox="1"/>
          <p:nvPr/>
        </p:nvSpPr>
        <p:spPr>
          <a:xfrm>
            <a:off x="1180222" y="5449855"/>
            <a:ext cx="5140446" cy="369332"/>
          </a:xfrm>
          <a:prstGeom prst="rect">
            <a:avLst/>
          </a:prstGeom>
          <a:noFill/>
        </p:spPr>
        <p:txBody>
          <a:bodyPr wrap="none" rtlCol="0">
            <a:spAutoFit/>
          </a:bodyPr>
          <a:lstStyle/>
          <a:p>
            <a:r>
              <a:rPr lang="en-US" dirty="0" smtClean="0"/>
              <a:t>AS 37197 – SUDREN has deployed IPv6 – </a:t>
            </a:r>
            <a:r>
              <a:rPr lang="en-US" dirty="0" err="1" smtClean="0"/>
              <a:t>noone</a:t>
            </a:r>
            <a:r>
              <a:rPr lang="en-US" dirty="0" smtClean="0"/>
              <a:t> else!</a:t>
            </a:r>
            <a:endParaRPr lang="en-US" dirty="0"/>
          </a:p>
        </p:txBody>
      </p:sp>
      <p:sp>
        <p:nvSpPr>
          <p:cNvPr id="7" name="Freeform 6"/>
          <p:cNvSpPr/>
          <p:nvPr/>
        </p:nvSpPr>
        <p:spPr>
          <a:xfrm>
            <a:off x="253905" y="2314841"/>
            <a:ext cx="764667" cy="3298881"/>
          </a:xfrm>
          <a:custGeom>
            <a:avLst/>
            <a:gdLst>
              <a:gd name="connsiteX0" fmla="*/ 764667 w 764667"/>
              <a:gd name="connsiteY0" fmla="*/ 3298881 h 3298881"/>
              <a:gd name="connsiteX1" fmla="*/ 81761 w 764667"/>
              <a:gd name="connsiteY1" fmla="*/ 1898344 h 3298881"/>
              <a:gd name="connsiteX2" fmla="*/ 70186 w 764667"/>
              <a:gd name="connsiteY2" fmla="*/ 555681 h 3298881"/>
              <a:gd name="connsiteX3" fmla="*/ 602622 w 764667"/>
              <a:gd name="connsiteY3" fmla="*/ 104268 h 3298881"/>
              <a:gd name="connsiteX4" fmla="*/ 382703 w 764667"/>
              <a:gd name="connsiteY4" fmla="*/ 96 h 3298881"/>
              <a:gd name="connsiteX5" fmla="*/ 614196 w 764667"/>
              <a:gd name="connsiteY5" fmla="*/ 92693 h 3298881"/>
              <a:gd name="connsiteX6" fmla="*/ 452151 w 764667"/>
              <a:gd name="connsiteY6" fmla="*/ 405210 h 32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667" h="3298881">
                <a:moveTo>
                  <a:pt x="764667" y="3298881"/>
                </a:moveTo>
                <a:cubicBezTo>
                  <a:pt x="481087" y="2827212"/>
                  <a:pt x="197508" y="2355544"/>
                  <a:pt x="81761" y="1898344"/>
                </a:cubicBezTo>
                <a:cubicBezTo>
                  <a:pt x="-33986" y="1441144"/>
                  <a:pt x="-16624" y="854694"/>
                  <a:pt x="70186" y="555681"/>
                </a:cubicBezTo>
                <a:cubicBezTo>
                  <a:pt x="156996" y="256668"/>
                  <a:pt x="550536" y="196865"/>
                  <a:pt x="602622" y="104268"/>
                </a:cubicBezTo>
                <a:cubicBezTo>
                  <a:pt x="654708" y="11671"/>
                  <a:pt x="380774" y="2025"/>
                  <a:pt x="382703" y="96"/>
                </a:cubicBezTo>
                <a:cubicBezTo>
                  <a:pt x="384632" y="-1833"/>
                  <a:pt x="602621" y="25174"/>
                  <a:pt x="614196" y="92693"/>
                </a:cubicBezTo>
                <a:cubicBezTo>
                  <a:pt x="625771" y="160212"/>
                  <a:pt x="452151" y="405210"/>
                  <a:pt x="452151" y="40521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0754931"/>
      </p:ext>
    </p:extLst>
  </p:cSld>
  <p:clrMapOvr>
    <a:masterClrMapping/>
  </p:clrMapOvr>
  <mc:AlternateContent xmlns:mc="http://schemas.openxmlformats.org/markup-compatibility/2006">
    <mc:Choice xmlns:p14="http://schemas.microsoft.com/office/powerpoint/2010/main" Requires="p14">
      <p:transition spd="slow" p14:dur="2000" advTm="47370"/>
    </mc:Choice>
    <mc:Fallback>
      <p:transition spd="slow" advTm="4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554" y="90829"/>
            <a:ext cx="8229600" cy="1143000"/>
          </a:xfrm>
        </p:spPr>
        <p:txBody>
          <a:bodyPr/>
          <a:lstStyle/>
          <a:p>
            <a:r>
              <a:rPr lang="en-US" dirty="0" smtClean="0"/>
              <a:t>Africa</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0" y="41637"/>
            <a:ext cx="4610100" cy="4089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83" y="4288126"/>
            <a:ext cx="6917159" cy="2331627"/>
          </a:xfrm>
          <a:prstGeom prst="rect">
            <a:avLst/>
          </a:prstGeom>
        </p:spPr>
      </p:pic>
      <p:sp>
        <p:nvSpPr>
          <p:cNvPr id="8" name="TextBox 7"/>
          <p:cNvSpPr txBox="1"/>
          <p:nvPr/>
        </p:nvSpPr>
        <p:spPr>
          <a:xfrm>
            <a:off x="4583575" y="2391645"/>
            <a:ext cx="4560425" cy="369332"/>
          </a:xfrm>
          <a:prstGeom prst="rect">
            <a:avLst/>
          </a:prstGeom>
          <a:noFill/>
        </p:spPr>
        <p:txBody>
          <a:bodyPr wrap="square" rtlCol="0">
            <a:spAutoFit/>
          </a:bodyPr>
          <a:lstStyle/>
          <a:p>
            <a:r>
              <a:rPr lang="en-US" dirty="0" smtClean="0">
                <a:latin typeface="AhnbergHand" charset="0"/>
                <a:ea typeface="AhnbergHand" charset="0"/>
                <a:cs typeface="AhnbergHand" charset="0"/>
              </a:rPr>
              <a:t>SUDAN is #1 for IPv6 </a:t>
            </a:r>
            <a:r>
              <a:rPr lang="en-US" smtClean="0">
                <a:latin typeface="AhnbergHand" charset="0"/>
                <a:ea typeface="AhnbergHand" charset="0"/>
                <a:cs typeface="AhnbergHand" charset="0"/>
              </a:rPr>
              <a:t>in Africa!</a:t>
            </a:r>
            <a:endParaRPr lang="en-US" dirty="0">
              <a:latin typeface="AhnbergHand" charset="0"/>
              <a:ea typeface="AhnbergHand" charset="0"/>
              <a:cs typeface="AhnbergHand" charset="0"/>
            </a:endParaRPr>
          </a:p>
        </p:txBody>
      </p:sp>
      <p:sp>
        <p:nvSpPr>
          <p:cNvPr id="9" name="Freeform 8"/>
          <p:cNvSpPr/>
          <p:nvPr/>
        </p:nvSpPr>
        <p:spPr>
          <a:xfrm>
            <a:off x="2978849" y="1778161"/>
            <a:ext cx="1488979" cy="862859"/>
          </a:xfrm>
          <a:custGeom>
            <a:avLst/>
            <a:gdLst>
              <a:gd name="connsiteX0" fmla="*/ 1488979 w 1488979"/>
              <a:gd name="connsiteY0" fmla="*/ 860867 h 862859"/>
              <a:gd name="connsiteX1" fmla="*/ 1118589 w 1488979"/>
              <a:gd name="connsiteY1" fmla="*/ 814568 h 862859"/>
              <a:gd name="connsiteX2" fmla="*/ 516705 w 1488979"/>
              <a:gd name="connsiteY2" fmla="*/ 536776 h 862859"/>
              <a:gd name="connsiteX3" fmla="*/ 18994 w 1488979"/>
              <a:gd name="connsiteY3" fmla="*/ 39064 h 862859"/>
              <a:gd name="connsiteX4" fmla="*/ 100017 w 1488979"/>
              <a:gd name="connsiteY4" fmla="*/ 316857 h 862859"/>
              <a:gd name="connsiteX5" fmla="*/ 65293 w 1488979"/>
              <a:gd name="connsiteY5" fmla="*/ 15915 h 862859"/>
              <a:gd name="connsiteX6" fmla="*/ 308361 w 1488979"/>
              <a:gd name="connsiteY6" fmla="*/ 39064 h 86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979" h="862859">
                <a:moveTo>
                  <a:pt x="1488979" y="860867"/>
                </a:moveTo>
                <a:cubicBezTo>
                  <a:pt x="1384807" y="864725"/>
                  <a:pt x="1280635" y="868583"/>
                  <a:pt x="1118589" y="814568"/>
                </a:cubicBezTo>
                <a:cubicBezTo>
                  <a:pt x="956543" y="760553"/>
                  <a:pt x="699971" y="666027"/>
                  <a:pt x="516705" y="536776"/>
                </a:cubicBezTo>
                <a:cubicBezTo>
                  <a:pt x="333439" y="407525"/>
                  <a:pt x="88442" y="75717"/>
                  <a:pt x="18994" y="39064"/>
                </a:cubicBezTo>
                <a:cubicBezTo>
                  <a:pt x="-50454" y="2411"/>
                  <a:pt x="92301" y="320715"/>
                  <a:pt x="100017" y="316857"/>
                </a:cubicBezTo>
                <a:cubicBezTo>
                  <a:pt x="107733" y="312999"/>
                  <a:pt x="30569" y="62214"/>
                  <a:pt x="65293" y="15915"/>
                </a:cubicBezTo>
                <a:cubicBezTo>
                  <a:pt x="100017" y="-30384"/>
                  <a:pt x="308361" y="39064"/>
                  <a:pt x="308361" y="3906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802898" y="2581403"/>
            <a:ext cx="1630206" cy="2090811"/>
          </a:xfrm>
          <a:custGeom>
            <a:avLst/>
            <a:gdLst>
              <a:gd name="connsiteX0" fmla="*/ 1630206 w 1630206"/>
              <a:gd name="connsiteY0" fmla="*/ 22901 h 2090811"/>
              <a:gd name="connsiteX1" fmla="*/ 1468160 w 1630206"/>
              <a:gd name="connsiteY1" fmla="*/ 173372 h 2090811"/>
              <a:gd name="connsiteX2" fmla="*/ 819978 w 1630206"/>
              <a:gd name="connsiteY2" fmla="*/ 1307691 h 2090811"/>
              <a:gd name="connsiteX3" fmla="*/ 21325 w 1630206"/>
              <a:gd name="connsiteY3" fmla="*/ 2083194 h 2090811"/>
              <a:gd name="connsiteX4" fmla="*/ 218094 w 1630206"/>
              <a:gd name="connsiteY4" fmla="*/ 1724379 h 2090811"/>
              <a:gd name="connsiteX5" fmla="*/ 90773 w 1630206"/>
              <a:gd name="connsiteY5" fmla="*/ 2083194 h 2090811"/>
              <a:gd name="connsiteX6" fmla="*/ 449588 w 1630206"/>
              <a:gd name="connsiteY6" fmla="*/ 1944298 h 209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206" h="2090811">
                <a:moveTo>
                  <a:pt x="1630206" y="22901"/>
                </a:moveTo>
                <a:cubicBezTo>
                  <a:pt x="1616702" y="-8930"/>
                  <a:pt x="1603198" y="-40760"/>
                  <a:pt x="1468160" y="173372"/>
                </a:cubicBezTo>
                <a:cubicBezTo>
                  <a:pt x="1333122" y="387504"/>
                  <a:pt x="1061117" y="989387"/>
                  <a:pt x="819978" y="1307691"/>
                </a:cubicBezTo>
                <a:cubicBezTo>
                  <a:pt x="578839" y="1625995"/>
                  <a:pt x="121639" y="2013746"/>
                  <a:pt x="21325" y="2083194"/>
                </a:cubicBezTo>
                <a:cubicBezTo>
                  <a:pt x="-78989" y="2152642"/>
                  <a:pt x="206519" y="1724379"/>
                  <a:pt x="218094" y="1724379"/>
                </a:cubicBezTo>
                <a:cubicBezTo>
                  <a:pt x="229669" y="1724379"/>
                  <a:pt x="52191" y="2046541"/>
                  <a:pt x="90773" y="2083194"/>
                </a:cubicBezTo>
                <a:cubicBezTo>
                  <a:pt x="129355" y="2119847"/>
                  <a:pt x="387856" y="1967447"/>
                  <a:pt x="449588" y="194429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0028825"/>
      </p:ext>
    </p:extLst>
  </p:cSld>
  <p:clrMapOvr>
    <a:masterClrMapping/>
  </p:clrMapOvr>
  <mc:AlternateContent xmlns:mc="http://schemas.openxmlformats.org/markup-compatibility/2006">
    <mc:Choice xmlns:p14="http://schemas.microsoft.com/office/powerpoint/2010/main" Requires="p14">
      <p:transition spd="slow" p14:dur="2000" advTm="36787"/>
    </mc:Choice>
    <mc:Fallback>
      <p:transition spd="slow" advTm="3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IPv6 deployment </a:t>
            </a:r>
            <a:r>
              <a:rPr lang="en-US" dirty="0">
                <a:ea typeface="+mn-ea"/>
                <a:cs typeface="+mn-cs"/>
              </a:rPr>
              <a:t>is not happening </a:t>
            </a:r>
            <a:r>
              <a:rPr lang="en-US" dirty="0" smtClean="0">
                <a:ea typeface="+mn-ea"/>
                <a:cs typeface="+mn-cs"/>
              </a:rPr>
              <a:t>everywhere.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IPv6 is not happening all at once.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But it IS happening. </a:t>
            </a:r>
          </a:p>
          <a:p>
            <a:pPr marL="0" indent="0" eaLnBrk="1" fontAlgn="auto" hangingPunct="1">
              <a:spcAft>
                <a:spcPts val="0"/>
              </a:spcAft>
              <a:buFont typeface="Arial"/>
              <a:buNone/>
              <a:defRPr/>
            </a:pPr>
            <a:endParaRPr lang="en-US" dirty="0">
              <a:ea typeface="+mn-ea"/>
              <a:cs typeface="+mn-cs"/>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16834329"/>
      </p:ext>
    </p:extLst>
  </p:cSld>
  <p:clrMapOvr>
    <a:masterClrMapping/>
  </p:clrMapOvr>
  <mc:AlternateContent xmlns:mc="http://schemas.openxmlformats.org/markup-compatibility/2006">
    <mc:Choice xmlns:p14="http://schemas.microsoft.com/office/powerpoint/2010/main" Requires="p14">
      <p:transition spd="slow" p14:dur="2000" advTm="12138"/>
    </mc:Choice>
    <mc:Fallback>
      <p:transition spd="slow" advTm="1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What </a:t>
            </a:r>
            <a:r>
              <a:rPr lang="en-US" dirty="0">
                <a:ea typeface="+mn-ea"/>
                <a:cs typeface="+mn-cs"/>
              </a:rPr>
              <a:t>we appear to be seeing are concentrated areas of quite intense IPv6 activity. </a:t>
            </a:r>
            <a:endParaRPr lang="en-US" dirty="0" smtClean="0">
              <a:ea typeface="+mn-ea"/>
              <a:cs typeface="+mn-cs"/>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26319848"/>
      </p:ext>
    </p:extLst>
  </p:cSld>
  <p:clrMapOvr>
    <a:masterClrMapping/>
  </p:clrMapOvr>
  <mc:AlternateContent xmlns:mc="http://schemas.openxmlformats.org/markup-compatibility/2006">
    <mc:Choice xmlns:p14="http://schemas.microsoft.com/office/powerpoint/2010/main" Requires="p14">
      <p:transition spd="slow" p14:dur="2000" advTm="6467"/>
    </mc:Choice>
    <mc:Fallback>
      <p:transition spd="slow" advTm="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a:xfrm>
            <a:off x="311727" y="1600200"/>
            <a:ext cx="8589817" cy="4525963"/>
          </a:xfrm>
        </p:spPr>
        <p:txBody>
          <a:bodyPr rtlCol="0">
            <a:normAutofit/>
          </a:bodyPr>
          <a:lstStyle/>
          <a:p>
            <a:pPr marL="0" indent="0" eaLnBrk="1" fontAlgn="auto" hangingPunct="1">
              <a:spcAft>
                <a:spcPts val="0"/>
              </a:spcAft>
              <a:buFont typeface="Arial"/>
              <a:buNone/>
              <a:defRPr/>
            </a:pPr>
            <a:r>
              <a:rPr lang="en-US" dirty="0" smtClean="0">
                <a:ea typeface="+mn-ea"/>
                <a:cs typeface="+mn-cs"/>
              </a:rPr>
              <a:t>So far what we have heard from many industry actors about IPv6 is: </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“I’m waiting for others. I’ll jump when they jump.”</a:t>
            </a:r>
            <a:br>
              <a:rPr lang="en-US" dirty="0" smtClean="0">
                <a:ea typeface="+mn-ea"/>
                <a:cs typeface="+mn-cs"/>
              </a:rPr>
            </a:br>
            <a:endParaRPr lang="en-US" dirty="0">
              <a:ea typeface="+mn-ea"/>
              <a:cs typeface="+mn-cs"/>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85567002"/>
      </p:ext>
    </p:extLst>
  </p:cSld>
  <p:clrMapOvr>
    <a:masterClrMapping/>
  </p:clrMapOvr>
  <mc:AlternateContent xmlns:mc="http://schemas.openxmlformats.org/markup-compatibility/2006">
    <mc:Choice xmlns:p14="http://schemas.microsoft.com/office/powerpoint/2010/main" Requires="p14">
      <p:transition spd="slow" p14:dur="2000" advTm="4967"/>
    </mc:Choice>
    <mc:Fallback>
      <p:transition spd="slow" advTm="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In the past year we have seen a number of major commercial network service operators, primarily in the United States, Japan, Germany, France, </a:t>
            </a:r>
            <a:r>
              <a:rPr lang="en-US" dirty="0" smtClean="0">
                <a:ea typeface="+mn-ea"/>
                <a:cs typeface="+mn-cs"/>
              </a:rPr>
              <a:t>and Switzerland launch </a:t>
            </a:r>
            <a:r>
              <a:rPr lang="en-US" dirty="0" smtClean="0">
                <a:ea typeface="+mn-ea"/>
                <a:cs typeface="+mn-cs"/>
              </a:rPr>
              <a:t>programs that integrate IPv6 services into their mass market retail offerings.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86021813"/>
      </p:ext>
    </p:extLst>
  </p:cSld>
  <p:clrMapOvr>
    <a:masterClrMapping/>
  </p:clrMapOvr>
  <mc:AlternateContent xmlns:mc="http://schemas.openxmlformats.org/markup-compatibility/2006">
    <mc:Choice xmlns:p14="http://schemas.microsoft.com/office/powerpoint/2010/main" Requires="p14">
      <p:transition spd="slow" p14:dur="2000" advTm="24498"/>
    </mc:Choice>
    <mc:Fallback>
      <p:transition spd="slow" advTm="2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effort by a few large scale service providers enough to break out of the general waiting game?</a:t>
            </a:r>
          </a:p>
          <a:p>
            <a:pPr marL="0" indent="0" eaLnBrk="1" fontAlgn="auto" hangingPunct="1">
              <a:spcAft>
                <a:spcPts val="0"/>
              </a:spcAft>
              <a:buFont typeface="Arial"/>
              <a:buNone/>
              <a:defRPr/>
            </a:pPr>
            <a:endParaRPr lang="en-US" dirty="0" smtClean="0">
              <a:ea typeface="+mn-ea"/>
              <a:cs typeface="+mn-cs"/>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80172"/>
      </p:ext>
    </p:extLst>
  </p:cSld>
  <p:clrMapOvr>
    <a:masterClrMapping/>
  </p:clrMapOvr>
  <mc:AlternateContent xmlns:mc="http://schemas.openxmlformats.org/markup-compatibility/2006">
    <mc:Choice xmlns:p14="http://schemas.microsoft.com/office/powerpoint/2010/main" Requires="p14">
      <p:transition spd="slow" p14:dur="2000" advTm="18332"/>
    </mc:Choice>
    <mc:Fallback>
      <p:transition spd="slow" advTm="1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effort by a few large scale service providers enough to break out of the general waiting game?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I’d like to think so!</a:t>
            </a:r>
            <a:endParaRPr lang="en-US" dirty="0">
              <a:ea typeface="+mn-ea"/>
              <a:cs typeface="+mn-cs"/>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04609619"/>
      </p:ext>
    </p:extLst>
  </p:cSld>
  <p:clrMapOvr>
    <a:masterClrMapping/>
  </p:clrMapOvr>
  <mc:AlternateContent xmlns:mc="http://schemas.openxmlformats.org/markup-compatibility/2006">
    <mc:Choice xmlns:p14="http://schemas.microsoft.com/office/powerpoint/2010/main" Requires="p14">
      <p:transition spd="slow" p14:dur="2000" advTm="45634"/>
    </mc:Choice>
    <mc:Fallback>
      <p:transition spd="slow" advTm="4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311126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spcBef>
                <a:spcPts val="1100"/>
              </a:spcBef>
              <a:buNone/>
            </a:pPr>
            <a:r>
              <a:rPr lang="en-US" dirty="0" smtClean="0"/>
              <a:t>	</a:t>
            </a:r>
            <a:r>
              <a:rPr lang="en-US" sz="2000" dirty="0" smtClean="0">
                <a:latin typeface="Powderfinger Type"/>
                <a:cs typeface="Powderfinger Type"/>
              </a:rPr>
              <a:t>21?</a:t>
            </a:r>
          </a:p>
          <a:p>
            <a:pPr marL="0" indent="0">
              <a:spcBef>
                <a:spcPts val="1100"/>
              </a:spcBef>
              <a:buNone/>
            </a:pPr>
            <a:r>
              <a:rPr lang="en-US" sz="2000" dirty="0" smtClean="0">
                <a:latin typeface="Powderfinger Type"/>
                <a:cs typeface="Powderfinger Type"/>
              </a:rPr>
              <a:t>	101?</a:t>
            </a:r>
          </a:p>
          <a:p>
            <a:pPr marL="0" indent="0">
              <a:spcBef>
                <a:spcPts val="1100"/>
              </a:spcBef>
              <a:buNone/>
            </a:pPr>
            <a:r>
              <a:rPr lang="en-US" sz="2000" dirty="0" smtClean="0">
                <a:latin typeface="Powderfinger Type"/>
                <a:cs typeface="Powderfinger Type"/>
              </a:rPr>
              <a:t>	1,001?</a:t>
            </a:r>
          </a:p>
          <a:p>
            <a:pPr marL="0" indent="0">
              <a:spcBef>
                <a:spcPts val="1100"/>
              </a:spcBef>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a:t>
            </a:r>
            <a:r>
              <a:rPr lang="en-US" sz="2000" dirty="0" smtClean="0">
                <a:latin typeface="Powderfinger Type"/>
                <a:cs typeface="Powderfinger Type"/>
              </a:rPr>
              <a:t>asleep by </a:t>
            </a:r>
            <a:r>
              <a:rPr lang="en-US" sz="2000" dirty="0" smtClean="0">
                <a:latin typeface="Powderfinger Type"/>
                <a:cs typeface="Powderfinger Type"/>
              </a:rPr>
              <a:t>the end!</a:t>
            </a:r>
            <a:endParaRPr lang="en-US" sz="2000" dirty="0">
              <a:latin typeface="Powderfinger Type"/>
              <a:cs typeface="Powderfinger Type"/>
            </a:endParaRPr>
          </a:p>
        </p:txBody>
      </p:sp>
      <p:sp>
        <p:nvSpPr>
          <p:cNvPr id="5" name="Frame 4"/>
          <p:cNvSpPr/>
          <p:nvPr/>
        </p:nvSpPr>
        <p:spPr>
          <a:xfrm>
            <a:off x="1090620" y="352476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090620" y="399849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090620" y="447222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090620" y="4945957"/>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a:off x="1052580" y="4820912"/>
            <a:ext cx="398080" cy="293977"/>
          </a:xfrm>
          <a:custGeom>
            <a:avLst/>
            <a:gdLst>
              <a:gd name="connsiteX0" fmla="*/ 0 w 398080"/>
              <a:gd name="connsiteY0" fmla="*/ 132682 h 293977"/>
              <a:gd name="connsiteX1" fmla="*/ 151649 w 398080"/>
              <a:gd name="connsiteY1" fmla="*/ 293795 h 293977"/>
              <a:gd name="connsiteX2" fmla="*/ 236952 w 398080"/>
              <a:gd name="connsiteY2" fmla="*/ 161113 h 293977"/>
              <a:gd name="connsiteX3" fmla="*/ 398080 w 398080"/>
              <a:gd name="connsiteY3" fmla="*/ 0 h 293977"/>
            </a:gdLst>
            <a:ahLst/>
            <a:cxnLst>
              <a:cxn ang="0">
                <a:pos x="connsiteX0" y="connsiteY0"/>
              </a:cxn>
              <a:cxn ang="0">
                <a:pos x="connsiteX1" y="connsiteY1"/>
              </a:cxn>
              <a:cxn ang="0">
                <a:pos x="connsiteX2" y="connsiteY2"/>
              </a:cxn>
              <a:cxn ang="0">
                <a:pos x="connsiteX3" y="connsiteY3"/>
              </a:cxn>
            </a:cxnLst>
            <a:rect l="l" t="t" r="r" b="b"/>
            <a:pathLst>
              <a:path w="398080" h="293977">
                <a:moveTo>
                  <a:pt x="0" y="132682"/>
                </a:moveTo>
                <a:cubicBezTo>
                  <a:pt x="56078" y="210869"/>
                  <a:pt x="112157" y="289057"/>
                  <a:pt x="151649" y="293795"/>
                </a:cubicBezTo>
                <a:cubicBezTo>
                  <a:pt x="191141" y="298533"/>
                  <a:pt x="195880" y="210079"/>
                  <a:pt x="236952" y="161113"/>
                </a:cubicBezTo>
                <a:cubicBezTo>
                  <a:pt x="278024" y="112147"/>
                  <a:pt x="398080" y="0"/>
                  <a:pt x="39808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45350629"/>
      </p:ext>
    </p:extLst>
  </p:cSld>
  <p:clrMapOvr>
    <a:masterClrMapping/>
  </p:clrMapOvr>
  <mc:AlternateContent xmlns:mc="http://schemas.openxmlformats.org/markup-compatibility/2006">
    <mc:Choice xmlns:p14="http://schemas.microsoft.com/office/powerpoint/2010/main" Requires="p14">
      <p:transition spd="slow" p14:dur="2000" advTm="13171"/>
    </mc:Choice>
    <mc:Fallback>
      <p:transition spd="slow" advTm="1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89" y="2130695"/>
            <a:ext cx="4434340" cy="1470025"/>
          </a:xfrm>
        </p:spPr>
        <p:txBody>
          <a:bodyPr/>
          <a:lstStyle/>
          <a:p>
            <a:r>
              <a:rPr lang="en-US" sz="8700" dirty="0">
                <a:latin typeface="Max's Handwritin"/>
                <a:cs typeface="Max's Handwritin"/>
              </a:rPr>
              <a:t>Thank You!</a:t>
            </a:r>
          </a:p>
        </p:txBody>
      </p:sp>
      <p:pic>
        <p:nvPicPr>
          <p:cNvPr id="4" name="Picture 8" descr="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312" y="144462"/>
            <a:ext cx="4751388" cy="671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43246319"/>
      </p:ext>
    </p:extLst>
  </p:cSld>
  <p:clrMapOvr>
    <a:masterClrMapping/>
  </p:clrMapOvr>
  <mc:AlternateContent xmlns:mc="http://schemas.openxmlformats.org/markup-compatibility/2006">
    <mc:Choice xmlns:p14="http://schemas.microsoft.com/office/powerpoint/2010/main" Requires="p14">
      <p:transition spd="slow" p14:dur="2000" advTm="9111"/>
    </mc:Choice>
    <mc:Fallback>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105393" y="1196752"/>
            <a:ext cx="7066486" cy="5299865"/>
          </a:xfrm>
          <a:prstGeom prst="rect">
            <a:avLst/>
          </a:prstGeom>
        </p:spPr>
      </p:pic>
      <p:sp>
        <p:nvSpPr>
          <p:cNvPr id="2" name="Title 1"/>
          <p:cNvSpPr>
            <a:spLocks noGrp="1"/>
          </p:cNvSpPr>
          <p:nvPr>
            <p:ph type="title"/>
          </p:nvPr>
        </p:nvSpPr>
        <p:spPr/>
        <p:txBody>
          <a:bodyPr/>
          <a:lstStyle/>
          <a:p>
            <a:r>
              <a:rPr lang="en-US" dirty="0" smtClean="0"/>
              <a:t>14 </a:t>
            </a:r>
            <a:r>
              <a:rPr lang="en-US" dirty="0" smtClean="0"/>
              <a:t>years ago, in China</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6569281"/>
      </p:ext>
    </p:extLst>
  </p:cSld>
  <p:clrMapOvr>
    <a:masterClrMapping/>
  </p:clrMapOvr>
  <mc:AlternateContent xmlns:mc="http://schemas.openxmlformats.org/markup-compatibility/2006">
    <mc:Choice xmlns:p14="http://schemas.microsoft.com/office/powerpoint/2010/main" Requires="p14">
      <p:transition spd="slow" p14:dur="2000" advTm="6230"/>
    </mc:Choice>
    <mc:Fallback>
      <p:transition spd="slow" advTm="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2912" y="1651470"/>
            <a:ext cx="5234654" cy="3916530"/>
          </a:xfrm>
          <a:prstGeom prst="rect">
            <a:avLst/>
          </a:prstGeom>
          <a:solidFill>
            <a:srgbClr val="FFFFFF"/>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8-25 at 7.56.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912" y="1651470"/>
            <a:ext cx="5234654" cy="3916530"/>
          </a:xfrm>
          <a:prstGeom prst="rect">
            <a:avLst/>
          </a:prstGeom>
        </p:spPr>
      </p:pic>
      <p:sp>
        <p:nvSpPr>
          <p:cNvPr id="2" name="Title 1"/>
          <p:cNvSpPr>
            <a:spLocks noGrp="1"/>
          </p:cNvSpPr>
          <p:nvPr>
            <p:ph type="title"/>
          </p:nvPr>
        </p:nvSpPr>
        <p:spPr/>
        <p:txBody>
          <a:bodyPr/>
          <a:lstStyle/>
          <a:p>
            <a:r>
              <a:rPr lang="en-US" dirty="0" smtClean="0"/>
              <a:t>14 </a:t>
            </a:r>
            <a:r>
              <a:rPr lang="en-US" dirty="0" smtClean="0"/>
              <a:t>years ago, in China</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7887986"/>
      </p:ext>
    </p:extLst>
  </p:cSld>
  <p:clrMapOvr>
    <a:masterClrMapping/>
  </p:clrMapOvr>
  <mc:AlternateContent xmlns:mc="http://schemas.openxmlformats.org/markup-compatibility/2006">
    <mc:Choice xmlns:p14="http://schemas.microsoft.com/office/powerpoint/2010/main" Requires="p14">
      <p:transition spd="slow" p14:dur="2000" advTm="6745"/>
    </mc:Choice>
    <mc:Fallback>
      <p:transition spd="slow" advTm="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9487" y="1192098"/>
            <a:ext cx="6055103" cy="4293406"/>
          </a:xfrm>
          <a:prstGeom prst="rect">
            <a:avLst/>
          </a:prstGeom>
          <a:solidFill>
            <a:srgbClr val="FFFFFF"/>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8-26 at 10.34.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488" y="1201695"/>
            <a:ext cx="5991569" cy="4510097"/>
          </a:xfrm>
          <a:prstGeom prst="rect">
            <a:avLst/>
          </a:prstGeom>
        </p:spPr>
      </p:pic>
      <p:sp>
        <p:nvSpPr>
          <p:cNvPr id="2" name="Title 1"/>
          <p:cNvSpPr>
            <a:spLocks noGrp="1"/>
          </p:cNvSpPr>
          <p:nvPr>
            <p:ph type="title"/>
          </p:nvPr>
        </p:nvSpPr>
        <p:spPr/>
        <p:txBody>
          <a:bodyPr/>
          <a:lstStyle/>
          <a:p>
            <a:r>
              <a:rPr lang="en-US" dirty="0" smtClean="0"/>
              <a:t>On IPv6 Myths</a:t>
            </a:r>
            <a:endParaRPr lang="en-US" dirty="0"/>
          </a:p>
        </p:txBody>
      </p:sp>
      <p:sp>
        <p:nvSpPr>
          <p:cNvPr id="5" name="TextBox 4"/>
          <p:cNvSpPr txBox="1"/>
          <p:nvPr/>
        </p:nvSpPr>
        <p:spPr>
          <a:xfrm>
            <a:off x="323528" y="5517232"/>
            <a:ext cx="8424936" cy="369332"/>
          </a:xfrm>
          <a:prstGeom prst="rect">
            <a:avLst/>
          </a:prstGeom>
          <a:solidFill>
            <a:schemeClr val="bg1">
              <a:lumMod val="85000"/>
            </a:schemeClr>
          </a:solidFill>
        </p:spPr>
        <p:txBody>
          <a:bodyPr wrap="square" rtlCol="0">
            <a:spAutoFit/>
          </a:bodyPr>
          <a:lstStyle/>
          <a:p>
            <a:r>
              <a:rPr lang="en-US" dirty="0" smtClean="0"/>
              <a:t>IPv6 </a:t>
            </a:r>
            <a:r>
              <a:rPr lang="en-US" dirty="0" smtClean="0"/>
              <a:t>is not brighter, shiner, or more miraculous. It just has more addresses!</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6526390"/>
      </p:ext>
    </p:extLst>
  </p:cSld>
  <p:clrMapOvr>
    <a:masterClrMapping/>
  </p:clrMapOvr>
  <mc:AlternateContent xmlns:mc="http://schemas.openxmlformats.org/markup-compatibility/2006">
    <mc:Choice xmlns:p14="http://schemas.microsoft.com/office/powerpoint/2010/main" Requires="p14">
      <p:transition spd="slow" p14:dur="2000" advTm="70470"/>
    </mc:Choice>
    <mc:Fallback>
      <p:transition spd="slow" advTm="7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Wavering in the ranks!</a:t>
            </a:r>
            <a:endParaRPr lang="en-US" dirty="0"/>
          </a:p>
        </p:txBody>
      </p:sp>
      <p:pic>
        <p:nvPicPr>
          <p:cNvPr id="4" name="Picture 3" descr="Screen Shot 2013-08-25 at 9.16.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124744"/>
            <a:ext cx="6414979" cy="4840151"/>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a:t>M</a:t>
            </a:r>
            <a:r>
              <a:rPr lang="en-US" dirty="0" smtClean="0"/>
              <a:t>oments of doubt and uncertainty!</a:t>
            </a:r>
            <a:endParaRPr lang="en-US" dirty="0"/>
          </a:p>
        </p:txBody>
      </p:sp>
      <p:sp>
        <p:nvSpPr>
          <p:cNvPr id="6" name="Rectangle 5"/>
          <p:cNvSpPr/>
          <p:nvPr/>
        </p:nvSpPr>
        <p:spPr>
          <a:xfrm>
            <a:off x="1519487" y="1192098"/>
            <a:ext cx="6875204" cy="4293406"/>
          </a:xfrm>
          <a:prstGeom prst="rect">
            <a:avLst/>
          </a:prstGeom>
          <a:no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3861641"/>
      </p:ext>
    </p:extLst>
  </p:cSld>
  <p:clrMapOvr>
    <a:masterClrMapping/>
  </p:clrMapOvr>
  <mc:AlternateContent xmlns:mc="http://schemas.openxmlformats.org/markup-compatibility/2006">
    <mc:Choice xmlns:p14="http://schemas.microsoft.com/office/powerpoint/2010/main" Requires="p14">
      <p:transition spd="slow" p14:dur="2000" advTm="83464"/>
    </mc:Choice>
    <mc:Fallback>
      <p:transition spd="slow" advTm="8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863</Words>
  <Application>Microsoft Macintosh PowerPoint</Application>
  <PresentationFormat>On-screen Show (4:3)</PresentationFormat>
  <Paragraphs>137</Paragraphs>
  <Slides>59</Slides>
  <Notes>1</Notes>
  <HiddenSlides>0</HiddenSlides>
  <MMClips>59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AhnbergHand</vt:lpstr>
      <vt:lpstr>Calibri</vt:lpstr>
      <vt:lpstr>Max's Handwritin</vt:lpstr>
      <vt:lpstr>ＭＳ Ｐゴシック</vt:lpstr>
      <vt:lpstr>Powderfinger Type</vt:lpstr>
      <vt:lpstr>Wingdings</vt:lpstr>
      <vt:lpstr>Arial</vt:lpstr>
      <vt:lpstr>Office Theme</vt:lpstr>
      <vt:lpstr>Are we there yet?  IPv6 in 2016</vt:lpstr>
      <vt:lpstr>A question to each of you…</vt:lpstr>
      <vt:lpstr>A question to each of you…</vt:lpstr>
      <vt:lpstr>A question to each of you…</vt:lpstr>
      <vt:lpstr>A reminder</vt:lpstr>
      <vt:lpstr>14 years ago, in China</vt:lpstr>
      <vt:lpstr>14 years ago, in China</vt:lpstr>
      <vt:lpstr>On IPv6 Myths</vt:lpstr>
      <vt:lpstr>Wavering in the ranks!</vt:lpstr>
      <vt:lpstr>2005:</vt:lpstr>
      <vt:lpstr>2005: Redefining terms of engagement</vt:lpstr>
      <vt:lpstr>2006:</vt:lpstr>
      <vt:lpstr>2007:</vt:lpstr>
      <vt:lpstr>2008:</vt:lpstr>
      <vt:lpstr>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 Invoking Economics!</vt:lpstr>
      <vt:lpstr>2010 – invoking economics!</vt:lpstr>
      <vt:lpstr>Which brings us to…</vt:lpstr>
      <vt:lpstr>6 June 2012</vt:lpstr>
      <vt:lpstr>World IPv6 Launch</vt:lpstr>
      <vt:lpstr>PowerPoint Presentation</vt:lpstr>
      <vt:lpstr>IPv6 BGP Prefix Count</vt:lpstr>
      <vt:lpstr>PowerPoint Presentation</vt:lpstr>
      <vt:lpstr>Where are we today?</vt:lpstr>
      <vt:lpstr>The RIR IPv4 Address Pools</vt:lpstr>
      <vt:lpstr>The RIR IPv4 Address Pools</vt:lpstr>
      <vt:lpstr>So its time …</vt:lpstr>
      <vt:lpstr>Networks are special</vt:lpstr>
      <vt:lpstr>What is everyone doing in IPv6?</vt:lpstr>
      <vt:lpstr>What is everyone doing in IPv6?</vt:lpstr>
      <vt:lpstr>Belgium</vt:lpstr>
      <vt:lpstr>United States</vt:lpstr>
      <vt:lpstr>Germany</vt:lpstr>
      <vt:lpstr>Sudan</vt:lpstr>
      <vt:lpstr>Africa</vt:lpstr>
      <vt:lpstr>What are we seeing?</vt:lpstr>
      <vt:lpstr>What are we seeing?</vt:lpstr>
      <vt:lpstr>Is IPv6 still “A Waiting Game”?</vt:lpstr>
      <vt:lpstr>Is IPv6 still “A Waiting Game”?</vt:lpstr>
      <vt:lpstr>Is IPv6 still “A Waiting Game”?</vt:lpstr>
      <vt:lpstr>Is IPv6 still “A Waiting Game”?</vt:lpstr>
      <vt:lpstr>A question to each of you…</vt:lpstr>
      <vt:lpstr>Thank You!</vt:lpstr>
    </vt:vector>
  </TitlesOfParts>
  <Company>APNIC</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there yet?  (12 years of IPv6 Presentations)</dc:title>
  <dc:creator>Geoff Huston</dc:creator>
  <cp:lastModifiedBy>Geoff Huston</cp:lastModifiedBy>
  <cp:revision>25</cp:revision>
  <cp:lastPrinted>2016-08-03T01:17:58Z</cp:lastPrinted>
  <dcterms:created xsi:type="dcterms:W3CDTF">2014-04-11T01:19:55Z</dcterms:created>
  <dcterms:modified xsi:type="dcterms:W3CDTF">2016-08-03T02:30:52Z</dcterms:modified>
</cp:coreProperties>
</file>